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ink/ink2.xml" ContentType="application/inkml+xml"/>
  <Override PartName="/ppt/ink/ink3.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7" r:id="rId3"/>
    <p:sldId id="297" r:id="rId4"/>
    <p:sldId id="313" r:id="rId5"/>
    <p:sldId id="314" r:id="rId6"/>
    <p:sldId id="317" r:id="rId7"/>
    <p:sldId id="404" r:id="rId8"/>
    <p:sldId id="409" r:id="rId9"/>
    <p:sldId id="410" r:id="rId10"/>
    <p:sldId id="411" r:id="rId11"/>
    <p:sldId id="412" r:id="rId12"/>
    <p:sldId id="413" r:id="rId13"/>
    <p:sldId id="414" r:id="rId14"/>
    <p:sldId id="415" r:id="rId15"/>
    <p:sldId id="416" r:id="rId16"/>
    <p:sldId id="417" r:id="rId17"/>
    <p:sldId id="418" r:id="rId18"/>
    <p:sldId id="318" r:id="rId19"/>
    <p:sldId id="356" r:id="rId20"/>
    <p:sldId id="392" r:id="rId21"/>
    <p:sldId id="393" r:id="rId22"/>
    <p:sldId id="394" r:id="rId23"/>
    <p:sldId id="319" r:id="rId24"/>
    <p:sldId id="370" r:id="rId25"/>
    <p:sldId id="407" r:id="rId26"/>
    <p:sldId id="408" r:id="rId27"/>
    <p:sldId id="332" r:id="rId28"/>
    <p:sldId id="334" r:id="rId29"/>
    <p:sldId id="344" r:id="rId30"/>
    <p:sldId id="372" r:id="rId31"/>
    <p:sldId id="385" r:id="rId32"/>
    <p:sldId id="380" r:id="rId33"/>
    <p:sldId id="381" r:id="rId34"/>
    <p:sldId id="396" r:id="rId35"/>
    <p:sldId id="374" r:id="rId36"/>
    <p:sldId id="378" r:id="rId37"/>
    <p:sldId id="377" r:id="rId38"/>
    <p:sldId id="382"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800" autoAdjust="0"/>
    <p:restoredTop sz="85490" autoAdjust="0"/>
  </p:normalViewPr>
  <p:slideViewPr>
    <p:cSldViewPr snapToGrid="0" snapToObjects="1">
      <p:cViewPr varScale="1">
        <p:scale>
          <a:sx n="70" d="100"/>
          <a:sy n="70" d="100"/>
        </p:scale>
        <p:origin x="1939" y="58"/>
      </p:cViewPr>
      <p:guideLst>
        <p:guide orient="horz" pos="2160"/>
        <p:guide pos="2880"/>
      </p:guideLst>
    </p:cSldViewPr>
  </p:slideViewPr>
  <p:notesTextViewPr>
    <p:cViewPr>
      <p:scale>
        <a:sx n="100" d="100"/>
        <a:sy n="100" d="100"/>
      </p:scale>
      <p:origin x="0" y="0"/>
    </p:cViewPr>
  </p:notesTextViewPr>
  <p:sorterViewPr>
    <p:cViewPr>
      <p:scale>
        <a:sx n="75" d="100"/>
        <a:sy n="75" d="100"/>
      </p:scale>
      <p:origin x="0" y="-112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5.774"/>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CF57B-C747-FC49-8C8F-81AE37C96CA4}" type="datetimeFigureOut">
              <a:rPr lang="en-US" smtClean="0"/>
              <a:t>11/3/2024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25</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source vertex to all other vertices in a graph with non-negative edge weights.</a:t>
            </a:r>
          </a:p>
          <a:p>
            <a:endParaRPr lang="en-GB" dirty="0"/>
          </a:p>
          <a:p>
            <a:r>
              <a:rPr lang="en-GB" dirty="0"/>
              <a:t>**Bellman-Ford Algorithm:**</a:t>
            </a:r>
          </a:p>
          <a:p>
            <a:r>
              <a:rPr lang="en-GB" dirty="0"/>
              <a:t>- Finds the shortest path from a single source vertex to all other vertices in a graph, even with negative edge weights.</a:t>
            </a:r>
          </a:p>
          <a:p>
            <a:r>
              <a:rPr lang="en-GB" dirty="0"/>
              <a:t>- Can detect negative cycles in the graph.</a:t>
            </a:r>
          </a:p>
          <a:p>
            <a:endParaRPr lang="en-GB" dirty="0"/>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29</a:t>
            </a:fld>
            <a:endParaRPr lang="en-US"/>
          </a:p>
        </p:txBody>
      </p:sp>
    </p:spTree>
    <p:extLst>
      <p:ext uri="{BB962C8B-B14F-4D97-AF65-F5344CB8AC3E}">
        <p14:creationId xmlns:p14="http://schemas.microsoft.com/office/powerpoint/2010/main" val="2751788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15" Type="http://schemas.openxmlformats.org/officeDocument/2006/relationships/image" Target="../media/image18.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tags" Target="../tags/tag4.xml"/><Relationship Id="rId7" Type="http://schemas.openxmlformats.org/officeDocument/2006/relationships/image" Target="../media/image2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tags" Target="../tags/tag6.xml"/><Relationship Id="rId10" Type="http://schemas.openxmlformats.org/officeDocument/2006/relationships/customXml" Target="../ink/ink3.xml"/><Relationship Id="rId4" Type="http://schemas.openxmlformats.org/officeDocument/2006/relationships/tags" Target="../tags/tag5.xml"/><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_lHSawdgXpI" TargetMode="External"/><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 Id="rId5" Type="http://schemas.openxmlformats.org/officeDocument/2006/relationships/hyperlink" Target="https://www.youtube.com/watch?v=obWXjtg0L64" TargetMode="External"/><Relationship Id="rId4" Type="http://schemas.openxmlformats.org/officeDocument/2006/relationships/hyperlink" Target="https://www.youtube.com/watch?v=9PHkk0UavI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a:t>5.0</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Node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562099" y="5257800"/>
                <a:ext cx="6019799"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2 </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 8</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562099" y="5257800"/>
                <a:ext cx="6019799"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Node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823867" y="5109250"/>
                <a:ext cx="5889171"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 8</a:t>
                </a: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823867" y="5109250"/>
                <a:ext cx="5889171"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Node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725386" y="5088003"/>
                <a:ext cx="599802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 9</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725386" y="5088003"/>
                <a:ext cx="5998028"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Node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572986" y="4962491"/>
                <a:ext cx="599802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 17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e[E][F].weight()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572986" y="4962491"/>
                <a:ext cx="5998028"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Node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752601" y="5002666"/>
            <a:ext cx="599802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 12</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node N from the source node A, and its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7"/>
          <a:srcRect/>
          <a:stretch/>
        </p:blipFill>
        <p:spPr>
          <a:xfrm>
            <a:off x="815349" y="2960913"/>
            <a:ext cx="7360901" cy="3258004"/>
          </a:xfrm>
          <a:prstGeom prst="rect">
            <a:avLst/>
          </a:prstGeom>
        </p:spPr>
      </p:pic>
      <p:sp>
        <p:nvSpPr>
          <p:cNvPr id="4" name="SMARTInkShape-151">
            <a:extLst>
              <a:ext uri="{FF2B5EF4-FFF2-40B4-BE49-F238E27FC236}">
                <a16:creationId xmlns:a16="http://schemas.microsoft.com/office/drawing/2014/main" id="{808AA4E6-5A1B-42EB-A158-C014E8376A4E}"/>
              </a:ext>
            </a:extLst>
          </p:cNvPr>
          <p:cNvSpPr/>
          <p:nvPr>
            <p:custDataLst>
              <p:tags r:id="rId1"/>
            </p:custDataLst>
          </p:nvPr>
        </p:nvSpPr>
        <p:spPr>
          <a:xfrm>
            <a:off x="6241851" y="5036344"/>
            <a:ext cx="1607345" cy="89298"/>
          </a:xfrm>
          <a:custGeom>
            <a:avLst/>
            <a:gdLst/>
            <a:ahLst/>
            <a:cxnLst/>
            <a:rect l="0" t="0" r="0" b="0"/>
            <a:pathLst>
              <a:path w="1607345" h="89298">
                <a:moveTo>
                  <a:pt x="0" y="89297"/>
                </a:moveTo>
                <a:lnTo>
                  <a:pt x="0" y="89297"/>
                </a:lnTo>
                <a:lnTo>
                  <a:pt x="4740" y="84556"/>
                </a:lnTo>
                <a:lnTo>
                  <a:pt x="9714" y="82229"/>
                </a:lnTo>
                <a:lnTo>
                  <a:pt x="23916" y="79620"/>
                </a:lnTo>
                <a:lnTo>
                  <a:pt x="33766" y="74302"/>
                </a:lnTo>
                <a:lnTo>
                  <a:pt x="47818" y="71294"/>
                </a:lnTo>
                <a:lnTo>
                  <a:pt x="59699" y="65551"/>
                </a:lnTo>
                <a:lnTo>
                  <a:pt x="98687" y="56638"/>
                </a:lnTo>
                <a:lnTo>
                  <a:pt x="141846" y="53846"/>
                </a:lnTo>
                <a:lnTo>
                  <a:pt x="185486" y="53579"/>
                </a:lnTo>
                <a:lnTo>
                  <a:pt x="226156" y="53578"/>
                </a:lnTo>
                <a:lnTo>
                  <a:pt x="267111" y="53578"/>
                </a:lnTo>
                <a:lnTo>
                  <a:pt x="305440" y="53578"/>
                </a:lnTo>
                <a:lnTo>
                  <a:pt x="342627" y="53578"/>
                </a:lnTo>
                <a:lnTo>
                  <a:pt x="385511" y="53578"/>
                </a:lnTo>
                <a:lnTo>
                  <a:pt x="422424" y="53578"/>
                </a:lnTo>
                <a:lnTo>
                  <a:pt x="466480" y="53578"/>
                </a:lnTo>
                <a:lnTo>
                  <a:pt x="502800" y="53578"/>
                </a:lnTo>
                <a:lnTo>
                  <a:pt x="539335" y="53578"/>
                </a:lnTo>
                <a:lnTo>
                  <a:pt x="583300" y="53578"/>
                </a:lnTo>
                <a:lnTo>
                  <a:pt x="626196" y="53578"/>
                </a:lnTo>
                <a:lnTo>
                  <a:pt x="669176" y="53578"/>
                </a:lnTo>
                <a:lnTo>
                  <a:pt x="709563" y="53578"/>
                </a:lnTo>
                <a:lnTo>
                  <a:pt x="746718" y="53578"/>
                </a:lnTo>
                <a:lnTo>
                  <a:pt x="789875" y="56223"/>
                </a:lnTo>
                <a:lnTo>
                  <a:pt x="829500" y="61266"/>
                </a:lnTo>
                <a:lnTo>
                  <a:pt x="866446" y="66880"/>
                </a:lnTo>
                <a:lnTo>
                  <a:pt x="904965" y="70537"/>
                </a:lnTo>
                <a:lnTo>
                  <a:pt x="943267" y="70178"/>
                </a:lnTo>
                <a:lnTo>
                  <a:pt x="983058" y="65221"/>
                </a:lnTo>
                <a:lnTo>
                  <a:pt x="1023726" y="63044"/>
                </a:lnTo>
                <a:lnTo>
                  <a:pt x="1064429" y="62613"/>
                </a:lnTo>
                <a:lnTo>
                  <a:pt x="1099435" y="62539"/>
                </a:lnTo>
                <a:lnTo>
                  <a:pt x="1136306" y="62513"/>
                </a:lnTo>
                <a:lnTo>
                  <a:pt x="1177103" y="62508"/>
                </a:lnTo>
                <a:lnTo>
                  <a:pt x="1218858" y="62508"/>
                </a:lnTo>
                <a:lnTo>
                  <a:pt x="1254043" y="62508"/>
                </a:lnTo>
                <a:lnTo>
                  <a:pt x="1289783" y="61515"/>
                </a:lnTo>
                <a:lnTo>
                  <a:pt x="1322090" y="56370"/>
                </a:lnTo>
                <a:lnTo>
                  <a:pt x="1359223" y="54406"/>
                </a:lnTo>
                <a:lnTo>
                  <a:pt x="1402409" y="48946"/>
                </a:lnTo>
                <a:lnTo>
                  <a:pt x="1439752" y="44505"/>
                </a:lnTo>
                <a:lnTo>
                  <a:pt x="1476769" y="38762"/>
                </a:lnTo>
                <a:lnTo>
                  <a:pt x="1514303" y="33674"/>
                </a:lnTo>
                <a:lnTo>
                  <a:pt x="1537443" y="28829"/>
                </a:lnTo>
                <a:lnTo>
                  <a:pt x="1571929" y="22451"/>
                </a:lnTo>
                <a:lnTo>
                  <a:pt x="1581682" y="17255"/>
                </a:lnTo>
                <a:lnTo>
                  <a:pt x="1584283" y="14479"/>
                </a:lnTo>
                <a:lnTo>
                  <a:pt x="1592465" y="11396"/>
                </a:lnTo>
                <a:lnTo>
                  <a:pt x="1607321" y="8933"/>
                </a:lnTo>
                <a:lnTo>
                  <a:pt x="1607344" y="0"/>
                </a:lnTo>
                <a:lnTo>
                  <a:pt x="1598414"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SMARTInkShape-152">
            <a:extLst>
              <a:ext uri="{FF2B5EF4-FFF2-40B4-BE49-F238E27FC236}">
                <a16:creationId xmlns:a16="http://schemas.microsoft.com/office/drawing/2014/main" id="{7BEB87A7-2EFF-40F8-B331-936ABBD9BA0A}"/>
              </a:ext>
            </a:extLst>
          </p:cNvPr>
          <p:cNvSpPr/>
          <p:nvPr>
            <p:custDataLst>
              <p:tags r:id="rId2"/>
            </p:custDataLst>
          </p:nvPr>
        </p:nvSpPr>
        <p:spPr>
          <a:xfrm>
            <a:off x="6197212" y="6116836"/>
            <a:ext cx="1562687" cy="142876"/>
          </a:xfrm>
          <a:custGeom>
            <a:avLst/>
            <a:gdLst/>
            <a:ahLst/>
            <a:cxnLst/>
            <a:rect l="0" t="0" r="0" b="0"/>
            <a:pathLst>
              <a:path w="1562687" h="142876">
                <a:moveTo>
                  <a:pt x="8920" y="62507"/>
                </a:moveTo>
                <a:lnTo>
                  <a:pt x="8920" y="62507"/>
                </a:lnTo>
                <a:lnTo>
                  <a:pt x="0" y="62507"/>
                </a:lnTo>
                <a:lnTo>
                  <a:pt x="40936" y="63500"/>
                </a:lnTo>
                <a:lnTo>
                  <a:pt x="81046" y="74936"/>
                </a:lnTo>
                <a:lnTo>
                  <a:pt x="123341" y="80285"/>
                </a:lnTo>
                <a:lnTo>
                  <a:pt x="164623" y="87223"/>
                </a:lnTo>
                <a:lnTo>
                  <a:pt x="204895" y="95160"/>
                </a:lnTo>
                <a:lnTo>
                  <a:pt x="247141" y="102563"/>
                </a:lnTo>
                <a:lnTo>
                  <a:pt x="289869" y="109197"/>
                </a:lnTo>
                <a:lnTo>
                  <a:pt x="333542" y="116171"/>
                </a:lnTo>
                <a:lnTo>
                  <a:pt x="370956" y="122974"/>
                </a:lnTo>
                <a:lnTo>
                  <a:pt x="412265" y="124612"/>
                </a:lnTo>
                <a:lnTo>
                  <a:pt x="449786" y="124936"/>
                </a:lnTo>
                <a:lnTo>
                  <a:pt x="493946" y="127646"/>
                </a:lnTo>
                <a:lnTo>
                  <a:pt x="532140" y="132700"/>
                </a:lnTo>
                <a:lnTo>
                  <a:pt x="571766" y="133700"/>
                </a:lnTo>
                <a:lnTo>
                  <a:pt x="611489" y="136542"/>
                </a:lnTo>
                <a:lnTo>
                  <a:pt x="640558" y="140998"/>
                </a:lnTo>
                <a:lnTo>
                  <a:pt x="675300" y="142318"/>
                </a:lnTo>
                <a:lnTo>
                  <a:pt x="709735" y="142709"/>
                </a:lnTo>
                <a:lnTo>
                  <a:pt x="751595" y="142842"/>
                </a:lnTo>
                <a:lnTo>
                  <a:pt x="786802" y="142865"/>
                </a:lnTo>
                <a:lnTo>
                  <a:pt x="824732" y="142873"/>
                </a:lnTo>
                <a:lnTo>
                  <a:pt x="868972" y="142875"/>
                </a:lnTo>
                <a:lnTo>
                  <a:pt x="911924" y="138135"/>
                </a:lnTo>
                <a:lnTo>
                  <a:pt x="949770" y="134773"/>
                </a:lnTo>
                <a:lnTo>
                  <a:pt x="993992" y="134108"/>
                </a:lnTo>
                <a:lnTo>
                  <a:pt x="1032199" y="129237"/>
                </a:lnTo>
                <a:lnTo>
                  <a:pt x="1070835" y="124857"/>
                </a:lnTo>
                <a:lnTo>
                  <a:pt x="1107131" y="118112"/>
                </a:lnTo>
                <a:lnTo>
                  <a:pt x="1131373" y="114040"/>
                </a:lnTo>
                <a:lnTo>
                  <a:pt x="1169609" y="101925"/>
                </a:lnTo>
                <a:lnTo>
                  <a:pt x="1206848" y="93972"/>
                </a:lnTo>
                <a:lnTo>
                  <a:pt x="1246766" y="82019"/>
                </a:lnTo>
                <a:lnTo>
                  <a:pt x="1289242" y="70870"/>
                </a:lnTo>
                <a:lnTo>
                  <a:pt x="1333569" y="62617"/>
                </a:lnTo>
                <a:lnTo>
                  <a:pt x="1371062" y="53011"/>
                </a:lnTo>
                <a:lnTo>
                  <a:pt x="1407646" y="41560"/>
                </a:lnTo>
                <a:lnTo>
                  <a:pt x="1446953" y="29743"/>
                </a:lnTo>
                <a:lnTo>
                  <a:pt x="1489372" y="19620"/>
                </a:lnTo>
                <a:lnTo>
                  <a:pt x="1530981" y="9860"/>
                </a:lnTo>
                <a:lnTo>
                  <a:pt x="1542268" y="8213"/>
                </a:lnTo>
                <a:lnTo>
                  <a:pt x="1562684" y="0"/>
                </a:lnTo>
                <a:lnTo>
                  <a:pt x="1562686" y="8820"/>
                </a:lnTo>
                <a:lnTo>
                  <a:pt x="1535897" y="8929"/>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SMARTInkShape-153">
            <a:extLst>
              <a:ext uri="{FF2B5EF4-FFF2-40B4-BE49-F238E27FC236}">
                <a16:creationId xmlns:a16="http://schemas.microsoft.com/office/drawing/2014/main" id="{4D94C0A6-2E44-4948-A6A6-C768563F4D7A}"/>
              </a:ext>
            </a:extLst>
          </p:cNvPr>
          <p:cNvSpPr/>
          <p:nvPr>
            <p:custDataLst>
              <p:tags r:id="rId3"/>
            </p:custDataLst>
          </p:nvPr>
        </p:nvSpPr>
        <p:spPr>
          <a:xfrm>
            <a:off x="6411515" y="5429250"/>
            <a:ext cx="1293444" cy="80368"/>
          </a:xfrm>
          <a:custGeom>
            <a:avLst/>
            <a:gdLst/>
            <a:ahLst/>
            <a:cxnLst/>
            <a:rect l="0" t="0" r="0" b="0"/>
            <a:pathLst>
              <a:path w="1293444" h="80368">
                <a:moveTo>
                  <a:pt x="0" y="26789"/>
                </a:moveTo>
                <a:lnTo>
                  <a:pt x="0" y="26789"/>
                </a:lnTo>
                <a:lnTo>
                  <a:pt x="4740" y="31529"/>
                </a:lnTo>
                <a:lnTo>
                  <a:pt x="40165" y="44881"/>
                </a:lnTo>
                <a:lnTo>
                  <a:pt x="79481" y="56600"/>
                </a:lnTo>
                <a:lnTo>
                  <a:pt x="116375" y="60757"/>
                </a:lnTo>
                <a:lnTo>
                  <a:pt x="154876" y="68299"/>
                </a:lnTo>
                <a:lnTo>
                  <a:pt x="191190" y="71499"/>
                </a:lnTo>
                <a:lnTo>
                  <a:pt x="224660" y="77298"/>
                </a:lnTo>
                <a:lnTo>
                  <a:pt x="267980" y="79457"/>
                </a:lnTo>
                <a:lnTo>
                  <a:pt x="301983" y="80097"/>
                </a:lnTo>
                <a:lnTo>
                  <a:pt x="338736" y="80287"/>
                </a:lnTo>
                <a:lnTo>
                  <a:pt x="369823" y="80332"/>
                </a:lnTo>
                <a:lnTo>
                  <a:pt x="411313" y="80357"/>
                </a:lnTo>
                <a:lnTo>
                  <a:pt x="448741" y="80364"/>
                </a:lnTo>
                <a:lnTo>
                  <a:pt x="490808" y="80367"/>
                </a:lnTo>
                <a:lnTo>
                  <a:pt x="524661" y="80367"/>
                </a:lnTo>
                <a:lnTo>
                  <a:pt x="559826" y="79375"/>
                </a:lnTo>
                <a:lnTo>
                  <a:pt x="595382" y="74230"/>
                </a:lnTo>
                <a:lnTo>
                  <a:pt x="631052" y="72265"/>
                </a:lnTo>
                <a:lnTo>
                  <a:pt x="667748" y="71682"/>
                </a:lnTo>
                <a:lnTo>
                  <a:pt x="709600" y="71510"/>
                </a:lnTo>
                <a:lnTo>
                  <a:pt x="752428" y="70467"/>
                </a:lnTo>
                <a:lnTo>
                  <a:pt x="790693" y="65307"/>
                </a:lnTo>
                <a:lnTo>
                  <a:pt x="827167" y="63337"/>
                </a:lnTo>
                <a:lnTo>
                  <a:pt x="864101" y="62753"/>
                </a:lnTo>
                <a:lnTo>
                  <a:pt x="908006" y="61588"/>
                </a:lnTo>
                <a:lnTo>
                  <a:pt x="944632" y="57799"/>
                </a:lnTo>
                <a:lnTo>
                  <a:pt x="976123" y="55454"/>
                </a:lnTo>
                <a:lnTo>
                  <a:pt x="1013519" y="51487"/>
                </a:lnTo>
                <a:lnTo>
                  <a:pt x="1051388" y="44029"/>
                </a:lnTo>
                <a:lnTo>
                  <a:pt x="1083433" y="39412"/>
                </a:lnTo>
                <a:lnTo>
                  <a:pt x="1117518" y="37360"/>
                </a:lnTo>
                <a:lnTo>
                  <a:pt x="1161375" y="35050"/>
                </a:lnTo>
                <a:lnTo>
                  <a:pt x="1200906" y="28715"/>
                </a:lnTo>
                <a:lnTo>
                  <a:pt x="1244957" y="20905"/>
                </a:lnTo>
                <a:lnTo>
                  <a:pt x="1266224" y="17978"/>
                </a:lnTo>
                <a:lnTo>
                  <a:pt x="1275547" y="10181"/>
                </a:lnTo>
                <a:lnTo>
                  <a:pt x="1284511" y="9039"/>
                </a:lnTo>
                <a:lnTo>
                  <a:pt x="1293443" y="8939"/>
                </a:lnTo>
                <a:lnTo>
                  <a:pt x="1276945"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SMARTInkShape-154">
            <a:extLst>
              <a:ext uri="{FF2B5EF4-FFF2-40B4-BE49-F238E27FC236}">
                <a16:creationId xmlns:a16="http://schemas.microsoft.com/office/drawing/2014/main" id="{7C71F713-0C30-422F-9568-AC08595E2753}"/>
              </a:ext>
            </a:extLst>
          </p:cNvPr>
          <p:cNvSpPr/>
          <p:nvPr>
            <p:custDataLst>
              <p:tags r:id="rId4"/>
            </p:custDataLst>
          </p:nvPr>
        </p:nvSpPr>
        <p:spPr>
          <a:xfrm>
            <a:off x="6340078" y="4652367"/>
            <a:ext cx="1303735" cy="98227"/>
          </a:xfrm>
          <a:custGeom>
            <a:avLst/>
            <a:gdLst/>
            <a:ahLst/>
            <a:cxnLst/>
            <a:rect l="0" t="0" r="0" b="0"/>
            <a:pathLst>
              <a:path w="1303735" h="98227">
                <a:moveTo>
                  <a:pt x="8929" y="8929"/>
                </a:moveTo>
                <a:lnTo>
                  <a:pt x="8929" y="8929"/>
                </a:lnTo>
                <a:lnTo>
                  <a:pt x="368" y="8929"/>
                </a:lnTo>
                <a:lnTo>
                  <a:pt x="0" y="1"/>
                </a:lnTo>
                <a:lnTo>
                  <a:pt x="43354" y="0"/>
                </a:lnTo>
                <a:lnTo>
                  <a:pt x="46762" y="0"/>
                </a:lnTo>
                <a:lnTo>
                  <a:pt x="90771" y="15231"/>
                </a:lnTo>
                <a:lnTo>
                  <a:pt x="127952" y="26857"/>
                </a:lnTo>
                <a:lnTo>
                  <a:pt x="168481" y="38708"/>
                </a:lnTo>
                <a:lnTo>
                  <a:pt x="211286" y="50604"/>
                </a:lnTo>
                <a:lnTo>
                  <a:pt x="254725" y="62508"/>
                </a:lnTo>
                <a:lnTo>
                  <a:pt x="293425" y="71437"/>
                </a:lnTo>
                <a:lnTo>
                  <a:pt x="330026" y="77721"/>
                </a:lnTo>
                <a:lnTo>
                  <a:pt x="358069" y="82229"/>
                </a:lnTo>
                <a:lnTo>
                  <a:pt x="371470" y="86156"/>
                </a:lnTo>
                <a:lnTo>
                  <a:pt x="409547" y="88883"/>
                </a:lnTo>
                <a:lnTo>
                  <a:pt x="449276" y="96310"/>
                </a:lnTo>
                <a:lnTo>
                  <a:pt x="488891" y="97974"/>
                </a:lnTo>
                <a:lnTo>
                  <a:pt x="532669" y="98193"/>
                </a:lnTo>
                <a:lnTo>
                  <a:pt x="575598" y="98222"/>
                </a:lnTo>
                <a:lnTo>
                  <a:pt x="619296" y="98226"/>
                </a:lnTo>
                <a:lnTo>
                  <a:pt x="659361" y="98226"/>
                </a:lnTo>
                <a:lnTo>
                  <a:pt x="700972" y="98226"/>
                </a:lnTo>
                <a:lnTo>
                  <a:pt x="742437" y="95581"/>
                </a:lnTo>
                <a:lnTo>
                  <a:pt x="786615" y="90538"/>
                </a:lnTo>
                <a:lnTo>
                  <a:pt x="828605" y="89665"/>
                </a:lnTo>
                <a:lnTo>
                  <a:pt x="868826" y="83232"/>
                </a:lnTo>
                <a:lnTo>
                  <a:pt x="904446" y="81216"/>
                </a:lnTo>
                <a:lnTo>
                  <a:pt x="943706" y="77889"/>
                </a:lnTo>
                <a:lnTo>
                  <a:pt x="978778" y="73349"/>
                </a:lnTo>
                <a:lnTo>
                  <a:pt x="1015958" y="72004"/>
                </a:lnTo>
                <a:lnTo>
                  <a:pt x="1054094" y="68959"/>
                </a:lnTo>
                <a:lnTo>
                  <a:pt x="1085900" y="61773"/>
                </a:lnTo>
                <a:lnTo>
                  <a:pt x="1126870" y="55197"/>
                </a:lnTo>
                <a:lnTo>
                  <a:pt x="1165353" y="47761"/>
                </a:lnTo>
                <a:lnTo>
                  <a:pt x="1205683" y="42184"/>
                </a:lnTo>
                <a:lnTo>
                  <a:pt x="1224615" y="36995"/>
                </a:lnTo>
                <a:lnTo>
                  <a:pt x="1268582" y="30988"/>
                </a:lnTo>
                <a:lnTo>
                  <a:pt x="1303734" y="26789"/>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SMARTInkShape-155">
            <a:extLst>
              <a:ext uri="{FF2B5EF4-FFF2-40B4-BE49-F238E27FC236}">
                <a16:creationId xmlns:a16="http://schemas.microsoft.com/office/drawing/2014/main" id="{50E16C04-500C-49C5-834A-320A19BA363C}"/>
              </a:ext>
            </a:extLst>
          </p:cNvPr>
          <p:cNvSpPr/>
          <p:nvPr>
            <p:custDataLst>
              <p:tags r:id="rId5"/>
            </p:custDataLst>
          </p:nvPr>
        </p:nvSpPr>
        <p:spPr>
          <a:xfrm>
            <a:off x="1062665" y="3389484"/>
            <a:ext cx="3991539" cy="2298728"/>
          </a:xfrm>
          <a:custGeom>
            <a:avLst/>
            <a:gdLst/>
            <a:ahLst/>
            <a:cxnLst/>
            <a:rect l="0" t="0" r="0" b="0"/>
            <a:pathLst>
              <a:path w="3991539" h="2298728">
                <a:moveTo>
                  <a:pt x="17827" y="905695"/>
                </a:moveTo>
                <a:lnTo>
                  <a:pt x="17827" y="905695"/>
                </a:lnTo>
                <a:lnTo>
                  <a:pt x="9007" y="905695"/>
                </a:lnTo>
                <a:lnTo>
                  <a:pt x="8930" y="900955"/>
                </a:lnTo>
                <a:lnTo>
                  <a:pt x="7927" y="899559"/>
                </a:lnTo>
                <a:lnTo>
                  <a:pt x="132" y="896814"/>
                </a:lnTo>
                <a:lnTo>
                  <a:pt x="77" y="896798"/>
                </a:lnTo>
                <a:lnTo>
                  <a:pt x="0" y="892035"/>
                </a:lnTo>
                <a:lnTo>
                  <a:pt x="15201" y="851483"/>
                </a:lnTo>
                <a:lnTo>
                  <a:pt x="32118" y="817854"/>
                </a:lnTo>
                <a:lnTo>
                  <a:pt x="54054" y="778542"/>
                </a:lnTo>
                <a:lnTo>
                  <a:pt x="74202" y="743777"/>
                </a:lnTo>
                <a:lnTo>
                  <a:pt x="100547" y="701842"/>
                </a:lnTo>
                <a:lnTo>
                  <a:pt x="124860" y="664896"/>
                </a:lnTo>
                <a:lnTo>
                  <a:pt x="148771" y="624195"/>
                </a:lnTo>
                <a:lnTo>
                  <a:pt x="171388" y="589675"/>
                </a:lnTo>
                <a:lnTo>
                  <a:pt x="199561" y="548592"/>
                </a:lnTo>
                <a:lnTo>
                  <a:pt x="224140" y="514909"/>
                </a:lnTo>
                <a:lnTo>
                  <a:pt x="259113" y="470617"/>
                </a:lnTo>
                <a:lnTo>
                  <a:pt x="294684" y="432911"/>
                </a:lnTo>
                <a:lnTo>
                  <a:pt x="336510" y="395808"/>
                </a:lnTo>
                <a:lnTo>
                  <a:pt x="377110" y="353936"/>
                </a:lnTo>
                <a:lnTo>
                  <a:pt x="418313" y="316708"/>
                </a:lnTo>
                <a:lnTo>
                  <a:pt x="462244" y="280691"/>
                </a:lnTo>
                <a:lnTo>
                  <a:pt x="497323" y="253850"/>
                </a:lnTo>
                <a:lnTo>
                  <a:pt x="531860" y="227046"/>
                </a:lnTo>
                <a:lnTo>
                  <a:pt x="573345" y="193967"/>
                </a:lnTo>
                <a:lnTo>
                  <a:pt x="607743" y="171599"/>
                </a:lnTo>
                <a:lnTo>
                  <a:pt x="645716" y="146121"/>
                </a:lnTo>
                <a:lnTo>
                  <a:pt x="685741" y="122365"/>
                </a:lnTo>
                <a:lnTo>
                  <a:pt x="725381" y="100113"/>
                </a:lnTo>
                <a:lnTo>
                  <a:pt x="765900" y="77314"/>
                </a:lnTo>
                <a:lnTo>
                  <a:pt x="805686" y="60637"/>
                </a:lnTo>
                <a:lnTo>
                  <a:pt x="843603" y="46766"/>
                </a:lnTo>
                <a:lnTo>
                  <a:pt x="887822" y="29042"/>
                </a:lnTo>
                <a:lnTo>
                  <a:pt x="922950" y="19104"/>
                </a:lnTo>
                <a:lnTo>
                  <a:pt x="958494" y="14616"/>
                </a:lnTo>
                <a:lnTo>
                  <a:pt x="1002900" y="5971"/>
                </a:lnTo>
                <a:lnTo>
                  <a:pt x="1036398" y="464"/>
                </a:lnTo>
                <a:lnTo>
                  <a:pt x="1071791" y="0"/>
                </a:lnTo>
                <a:lnTo>
                  <a:pt x="1105380" y="2110"/>
                </a:lnTo>
                <a:lnTo>
                  <a:pt x="1147595" y="4289"/>
                </a:lnTo>
                <a:lnTo>
                  <a:pt x="1189098" y="10778"/>
                </a:lnTo>
                <a:lnTo>
                  <a:pt x="1230793" y="21859"/>
                </a:lnTo>
                <a:lnTo>
                  <a:pt x="1250463" y="29684"/>
                </a:lnTo>
                <a:lnTo>
                  <a:pt x="1290136" y="56315"/>
                </a:lnTo>
                <a:lnTo>
                  <a:pt x="1330064" y="99275"/>
                </a:lnTo>
                <a:lnTo>
                  <a:pt x="1367895" y="141208"/>
                </a:lnTo>
                <a:lnTo>
                  <a:pt x="1391225" y="182848"/>
                </a:lnTo>
                <a:lnTo>
                  <a:pt x="1417301" y="220032"/>
                </a:lnTo>
                <a:lnTo>
                  <a:pt x="1435336" y="264003"/>
                </a:lnTo>
                <a:lnTo>
                  <a:pt x="1453580" y="305595"/>
                </a:lnTo>
                <a:lnTo>
                  <a:pt x="1467033" y="347508"/>
                </a:lnTo>
                <a:lnTo>
                  <a:pt x="1479244" y="387867"/>
                </a:lnTo>
                <a:lnTo>
                  <a:pt x="1491211" y="430382"/>
                </a:lnTo>
                <a:lnTo>
                  <a:pt x="1503129" y="472478"/>
                </a:lnTo>
                <a:lnTo>
                  <a:pt x="1512061" y="511980"/>
                </a:lnTo>
                <a:lnTo>
                  <a:pt x="1516250" y="550363"/>
                </a:lnTo>
                <a:lnTo>
                  <a:pt x="1522232" y="586871"/>
                </a:lnTo>
                <a:lnTo>
                  <a:pt x="1530289" y="622824"/>
                </a:lnTo>
                <a:lnTo>
                  <a:pt x="1538960" y="658612"/>
                </a:lnTo>
                <a:lnTo>
                  <a:pt x="1543072" y="699092"/>
                </a:lnTo>
                <a:lnTo>
                  <a:pt x="1544291" y="742505"/>
                </a:lnTo>
                <a:lnTo>
                  <a:pt x="1549392" y="782047"/>
                </a:lnTo>
                <a:lnTo>
                  <a:pt x="1552447" y="823639"/>
                </a:lnTo>
                <a:lnTo>
                  <a:pt x="1553352" y="862641"/>
                </a:lnTo>
                <a:lnTo>
                  <a:pt x="1553620" y="899333"/>
                </a:lnTo>
                <a:lnTo>
                  <a:pt x="1558440" y="935340"/>
                </a:lnTo>
                <a:lnTo>
                  <a:pt x="1561412" y="975885"/>
                </a:lnTo>
                <a:lnTo>
                  <a:pt x="1562107" y="1012628"/>
                </a:lnTo>
                <a:lnTo>
                  <a:pt x="1562416" y="1051447"/>
                </a:lnTo>
                <a:lnTo>
                  <a:pt x="1563582" y="1094623"/>
                </a:lnTo>
                <a:lnTo>
                  <a:pt x="1569716" y="1139027"/>
                </a:lnTo>
                <a:lnTo>
                  <a:pt x="1571037" y="1173929"/>
                </a:lnTo>
                <a:lnTo>
                  <a:pt x="1571428" y="1209407"/>
                </a:lnTo>
                <a:lnTo>
                  <a:pt x="1574190" y="1245053"/>
                </a:lnTo>
                <a:lnTo>
                  <a:pt x="1578646" y="1280751"/>
                </a:lnTo>
                <a:lnTo>
                  <a:pt x="1580152" y="1323629"/>
                </a:lnTo>
                <a:lnTo>
                  <a:pt x="1581441" y="1366899"/>
                </a:lnTo>
                <a:lnTo>
                  <a:pt x="1587576" y="1407783"/>
                </a:lnTo>
                <a:lnTo>
                  <a:pt x="1591542" y="1442077"/>
                </a:lnTo>
                <a:lnTo>
                  <a:pt x="1597031" y="1484480"/>
                </a:lnTo>
                <a:lnTo>
                  <a:pt x="1605244" y="1527656"/>
                </a:lnTo>
                <a:lnTo>
                  <a:pt x="1613775" y="1565877"/>
                </a:lnTo>
                <a:lnTo>
                  <a:pt x="1620494" y="1602089"/>
                </a:lnTo>
                <a:lnTo>
                  <a:pt x="1631376" y="1637906"/>
                </a:lnTo>
                <a:lnTo>
                  <a:pt x="1643080" y="1676290"/>
                </a:lnTo>
                <a:lnTo>
                  <a:pt x="1649998" y="1696651"/>
                </a:lnTo>
                <a:lnTo>
                  <a:pt x="1671558" y="1737029"/>
                </a:lnTo>
                <a:lnTo>
                  <a:pt x="1690162" y="1778274"/>
                </a:lnTo>
                <a:lnTo>
                  <a:pt x="1717771" y="1817366"/>
                </a:lnTo>
                <a:lnTo>
                  <a:pt x="1747253" y="1856542"/>
                </a:lnTo>
                <a:lnTo>
                  <a:pt x="1782933" y="1898510"/>
                </a:lnTo>
                <a:lnTo>
                  <a:pt x="1826336" y="1942922"/>
                </a:lnTo>
                <a:lnTo>
                  <a:pt x="1866893" y="1976657"/>
                </a:lnTo>
                <a:lnTo>
                  <a:pt x="1911003" y="2006944"/>
                </a:lnTo>
                <a:lnTo>
                  <a:pt x="1955580" y="2036779"/>
                </a:lnTo>
                <a:lnTo>
                  <a:pt x="2000219" y="2066554"/>
                </a:lnTo>
                <a:lnTo>
                  <a:pt x="2040677" y="2090368"/>
                </a:lnTo>
                <a:lnTo>
                  <a:pt x="2079757" y="2108043"/>
                </a:lnTo>
                <a:lnTo>
                  <a:pt x="2118786" y="2129614"/>
                </a:lnTo>
                <a:lnTo>
                  <a:pt x="2152758" y="2144439"/>
                </a:lnTo>
                <a:lnTo>
                  <a:pt x="2187959" y="2157762"/>
                </a:lnTo>
                <a:lnTo>
                  <a:pt x="2223524" y="2171631"/>
                </a:lnTo>
                <a:lnTo>
                  <a:pt x="2259198" y="2184670"/>
                </a:lnTo>
                <a:lnTo>
                  <a:pt x="2294903" y="2198456"/>
                </a:lnTo>
                <a:lnTo>
                  <a:pt x="2330618" y="2208824"/>
                </a:lnTo>
                <a:lnTo>
                  <a:pt x="2366335" y="2220826"/>
                </a:lnTo>
                <a:lnTo>
                  <a:pt x="2402053" y="2234303"/>
                </a:lnTo>
                <a:lnTo>
                  <a:pt x="2440418" y="2244581"/>
                </a:lnTo>
                <a:lnTo>
                  <a:pt x="2483205" y="2253911"/>
                </a:lnTo>
                <a:lnTo>
                  <a:pt x="2524655" y="2262957"/>
                </a:lnTo>
                <a:lnTo>
                  <a:pt x="2564719" y="2271922"/>
                </a:lnTo>
                <a:lnTo>
                  <a:pt x="2608008" y="2280863"/>
                </a:lnTo>
                <a:lnTo>
                  <a:pt x="2652254" y="2287150"/>
                </a:lnTo>
                <a:lnTo>
                  <a:pt x="2696783" y="2291658"/>
                </a:lnTo>
                <a:lnTo>
                  <a:pt x="2741397" y="2296632"/>
                </a:lnTo>
                <a:lnTo>
                  <a:pt x="2786035" y="2298106"/>
                </a:lnTo>
                <a:lnTo>
                  <a:pt x="2830680" y="2298543"/>
                </a:lnTo>
                <a:lnTo>
                  <a:pt x="2861437" y="2298645"/>
                </a:lnTo>
                <a:lnTo>
                  <a:pt x="2894950" y="2298691"/>
                </a:lnTo>
                <a:lnTo>
                  <a:pt x="2927043" y="2298710"/>
                </a:lnTo>
                <a:lnTo>
                  <a:pt x="2970356" y="2298722"/>
                </a:lnTo>
                <a:lnTo>
                  <a:pt x="3010970" y="2298726"/>
                </a:lnTo>
                <a:lnTo>
                  <a:pt x="3054424" y="2298727"/>
                </a:lnTo>
                <a:lnTo>
                  <a:pt x="3096073" y="2296081"/>
                </a:lnTo>
                <a:lnTo>
                  <a:pt x="3136195" y="2291659"/>
                </a:lnTo>
                <a:lnTo>
                  <a:pt x="3176855" y="2290348"/>
                </a:lnTo>
                <a:lnTo>
                  <a:pt x="3214038" y="2289960"/>
                </a:lnTo>
                <a:lnTo>
                  <a:pt x="3250191" y="2287199"/>
                </a:lnTo>
                <a:lnTo>
                  <a:pt x="3286039" y="2280097"/>
                </a:lnTo>
                <a:lnTo>
                  <a:pt x="3321796" y="2271710"/>
                </a:lnTo>
                <a:lnTo>
                  <a:pt x="3357526" y="2260294"/>
                </a:lnTo>
                <a:lnTo>
                  <a:pt x="3393248" y="2244345"/>
                </a:lnTo>
                <a:lnTo>
                  <a:pt x="3431613" y="2227051"/>
                </a:lnTo>
                <a:lnTo>
                  <a:pt x="3471754" y="2209359"/>
                </a:lnTo>
                <a:lnTo>
                  <a:pt x="3508783" y="2191550"/>
                </a:lnTo>
                <a:lnTo>
                  <a:pt x="3544890" y="2171059"/>
                </a:lnTo>
                <a:lnTo>
                  <a:pt x="3587906" y="2142209"/>
                </a:lnTo>
                <a:lnTo>
                  <a:pt x="3631203" y="2110272"/>
                </a:lnTo>
                <a:lnTo>
                  <a:pt x="3672094" y="2075301"/>
                </a:lnTo>
                <a:lnTo>
                  <a:pt x="3713354" y="2039730"/>
                </a:lnTo>
                <a:lnTo>
                  <a:pt x="3750166" y="2003048"/>
                </a:lnTo>
                <a:lnTo>
                  <a:pt x="3786101" y="1961259"/>
                </a:lnTo>
                <a:lnTo>
                  <a:pt x="3821864" y="1919307"/>
                </a:lnTo>
                <a:lnTo>
                  <a:pt x="3848660" y="1884571"/>
                </a:lnTo>
                <a:lnTo>
                  <a:pt x="3877252" y="1843415"/>
                </a:lnTo>
                <a:lnTo>
                  <a:pt x="3895939" y="1809718"/>
                </a:lnTo>
                <a:lnTo>
                  <a:pt x="3920031" y="1765423"/>
                </a:lnTo>
                <a:lnTo>
                  <a:pt x="3939159" y="1727716"/>
                </a:lnTo>
                <a:lnTo>
                  <a:pt x="3952491" y="1685468"/>
                </a:lnTo>
                <a:lnTo>
                  <a:pt x="3962033" y="1647430"/>
                </a:lnTo>
                <a:lnTo>
                  <a:pt x="3968952" y="1611253"/>
                </a:lnTo>
                <a:lnTo>
                  <a:pt x="3977018" y="1570164"/>
                </a:lnTo>
                <a:lnTo>
                  <a:pt x="3980952" y="1534507"/>
                </a:lnTo>
                <a:lnTo>
                  <a:pt x="3988418" y="1495792"/>
                </a:lnTo>
                <a:lnTo>
                  <a:pt x="3991538" y="1459336"/>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F995896-1B58-44AC-B905-6FA45CC7BBC6}"/>
                  </a:ext>
                </a:extLst>
              </p14:cNvPr>
              <p14:cNvContentPartPr/>
              <p14:nvPr/>
            </p14:nvContentPartPr>
            <p14:xfrm>
              <a:off x="2222652" y="3373088"/>
              <a:ext cx="360" cy="360"/>
            </p14:xfrm>
          </p:contentPart>
        </mc:Choice>
        <mc:Fallback xmlns="">
          <p:pic>
            <p:nvPicPr>
              <p:cNvPr id="10" name="Ink 9">
                <a:extLst>
                  <a:ext uri="{FF2B5EF4-FFF2-40B4-BE49-F238E27FC236}">
                    <a16:creationId xmlns:a16="http://schemas.microsoft.com/office/drawing/2014/main" id="{0F995896-1B58-44AC-B905-6FA45CC7BBC6}"/>
                  </a:ext>
                </a:extLst>
              </p:cNvPr>
              <p:cNvPicPr/>
              <p:nvPr/>
            </p:nvPicPr>
            <p:blipFill>
              <a:blip r:embed="rId9"/>
              <a:stretch>
                <a:fillRect/>
              </a:stretch>
            </p:blipFill>
            <p:spPr>
              <a:xfrm>
                <a:off x="2213652" y="33644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2</a:t>
            </a:r>
            <a:r>
              <a:rPr lang="en-US" baseline="30000" dirty="0"/>
              <a:t>nd</a:t>
            </a:r>
            <a:r>
              <a:rPr lang="en-US" dirty="0"/>
              <a:t> Example</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vertex 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vertex to tree and relax all edges pointing from that vertex.</a:t>
            </a: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vertex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vertex 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vertex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vertex 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vertex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vertex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vertex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vertex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845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7C9E-63C2-B261-E235-239149899D03}"/>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3</a:t>
            </a:r>
            <a:r>
              <a:rPr lang="en-US" spc="60" baseline="30000" dirty="0">
                <a:latin typeface="Arial"/>
                <a:cs typeface="Arial"/>
              </a:rPr>
              <a:t>rd</a:t>
            </a:r>
            <a:r>
              <a:rPr lang="en-US" spc="60" dirty="0">
                <a:latin typeface="Arial"/>
                <a:cs typeface="Arial"/>
              </a:rPr>
              <a:t> Example</a:t>
            </a:r>
            <a:endParaRPr lang="en-SE" dirty="0"/>
          </a:p>
        </p:txBody>
      </p:sp>
      <p:sp>
        <p:nvSpPr>
          <p:cNvPr id="3" name="Content Placeholder 2">
            <a:extLst>
              <a:ext uri="{FF2B5EF4-FFF2-40B4-BE49-F238E27FC236}">
                <a16:creationId xmlns:a16="http://schemas.microsoft.com/office/drawing/2014/main" id="{DC0CF06C-977B-4638-69D7-B8D16E383E78}"/>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B6BF9BB9-0D2E-77C2-2669-9C204E29F4D6}"/>
              </a:ext>
            </a:extLst>
          </p:cNvPr>
          <p:cNvPicPr>
            <a:picLocks noChangeAspect="1"/>
          </p:cNvPicPr>
          <p:nvPr/>
        </p:nvPicPr>
        <p:blipFill>
          <a:blip r:embed="rId2"/>
          <a:stretch>
            <a:fillRect/>
          </a:stretch>
        </p:blipFill>
        <p:spPr>
          <a:xfrm>
            <a:off x="457199" y="1556899"/>
            <a:ext cx="8229601" cy="5026463"/>
          </a:xfrm>
          <a:prstGeom prst="rect">
            <a:avLst/>
          </a:prstGeom>
        </p:spPr>
      </p:pic>
    </p:spTree>
    <p:extLst>
      <p:ext uri="{BB962C8B-B14F-4D97-AF65-F5344CB8AC3E}">
        <p14:creationId xmlns:p14="http://schemas.microsoft.com/office/powerpoint/2010/main" val="3004265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a:t>
            </a:r>
            <a:r>
              <a:rPr lang="en-US" dirty="0">
                <a:solidFill>
                  <a:schemeClr val="accent1"/>
                </a:solidFill>
              </a:rPr>
              <a:t>shortest-paths</a:t>
            </a:r>
            <a:r>
              <a:rPr lang="en-US" dirty="0"/>
              <a:t> problems. We begin by analyzing some basic properties of shortest paths and a generic algorithm for the problem. </a:t>
            </a:r>
          </a:p>
          <a:p>
            <a:r>
              <a:rPr lang="en-US" dirty="0"/>
              <a:t>We introduce and analyze </a:t>
            </a:r>
            <a:r>
              <a:rPr lang="en-US" dirty="0">
                <a:solidFill>
                  <a:srgbClr val="C00000"/>
                </a:solidFill>
              </a:rPr>
              <a:t>Dijkstra's algorithm </a:t>
            </a:r>
            <a:r>
              <a:rPr lang="en-US" dirty="0"/>
              <a:t>for shortest-paths problems with nonnegative weights. </a:t>
            </a:r>
          </a:p>
          <a:p>
            <a:r>
              <a:rPr lang="en-US" dirty="0"/>
              <a:t>We conclude with the </a:t>
            </a:r>
            <a:r>
              <a:rPr lang="en-US" dirty="0">
                <a:solidFill>
                  <a:srgbClr val="C00000"/>
                </a:solidFill>
              </a:rPr>
              <a:t>Bellman–Ford </a:t>
            </a:r>
            <a:r>
              <a:rPr lang="en-US" dirty="0"/>
              <a:t>algorithm for edge-weighted digraphs with no negative cycles. </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C4BCC-733D-374B-C75D-0E46387F592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9863A580-B203-3BCC-D4DC-8BE01CFCA149}"/>
              </a:ext>
            </a:extLst>
          </p:cNvPr>
          <p:cNvSpPr>
            <a:spLocks noGrp="1"/>
          </p:cNvSpPr>
          <p:nvPr>
            <p:ph idx="1"/>
          </p:nvPr>
        </p:nvSpPr>
        <p:spPr>
          <a:xfrm>
            <a:off x="0" y="158977"/>
            <a:ext cx="2461195" cy="6615131"/>
          </a:xfrm>
        </p:spPr>
        <p:txBody>
          <a:bodyPr>
            <a:normAutofit fontScale="92500" lnSpcReduction="10000"/>
          </a:bodyPr>
          <a:lstStyle/>
          <a:p>
            <a:r>
              <a:rPr lang="en-GB" sz="2000" b="1" i="1" dirty="0">
                <a:solidFill>
                  <a:srgbClr val="273239"/>
                </a:solidFill>
                <a:effectLst/>
                <a:latin typeface="Nunito" pitchFamily="2" charset="0"/>
              </a:rPr>
              <a:t>Step 1: </a:t>
            </a:r>
            <a:r>
              <a:rPr lang="en-GB" sz="2000" b="0" i="1" dirty="0">
                <a:solidFill>
                  <a:srgbClr val="273239"/>
                </a:solidFill>
                <a:effectLst/>
                <a:latin typeface="Nunito" pitchFamily="2" charset="0"/>
              </a:rPr>
              <a:t>Start from Node 0 and mark it as visited</a:t>
            </a:r>
          </a:p>
          <a:p>
            <a:r>
              <a:rPr lang="en-GB" sz="2000" b="1" i="1" dirty="0">
                <a:solidFill>
                  <a:srgbClr val="273239"/>
                </a:solidFill>
                <a:effectLst/>
                <a:latin typeface="Nunito" pitchFamily="2" charset="0"/>
              </a:rPr>
              <a:t>Step 2: </a:t>
            </a:r>
            <a:r>
              <a:rPr lang="en-GB" sz="2000" b="0" i="1" dirty="0">
                <a:solidFill>
                  <a:srgbClr val="273239"/>
                </a:solidFill>
                <a:effectLst/>
                <a:latin typeface="Nunito" pitchFamily="2" charset="0"/>
              </a:rPr>
              <a:t>Check for adjacent Nodes, Now we have 2 choices (Either Node1 with distance 2 or Node 2 with distance 6 ) and choose Node with minimum distance. In this step</a:t>
            </a:r>
            <a:r>
              <a:rPr lang="en-GB" sz="2000" b="1" i="1" dirty="0">
                <a:solidFill>
                  <a:srgbClr val="273239"/>
                </a:solidFill>
                <a:effectLst/>
                <a:latin typeface="Nunito" pitchFamily="2" charset="0"/>
              </a:rPr>
              <a:t> Node 1</a:t>
            </a:r>
            <a:r>
              <a:rPr lang="en-GB" sz="2000" b="0" i="1" dirty="0">
                <a:solidFill>
                  <a:srgbClr val="273239"/>
                </a:solidFill>
                <a:effectLst/>
                <a:latin typeface="Nunito" pitchFamily="2" charset="0"/>
              </a:rPr>
              <a:t> is Minimum distance adjacent Node, so marked it as visited and add up the distance.</a:t>
            </a:r>
          </a:p>
          <a:p>
            <a:r>
              <a:rPr lang="en-GB" sz="1600" b="1" i="1" dirty="0">
                <a:solidFill>
                  <a:srgbClr val="273239"/>
                </a:solidFill>
                <a:effectLst/>
                <a:latin typeface="Nunito" pitchFamily="2" charset="0"/>
              </a:rPr>
              <a:t>Distance: Node 0 -&gt; Node 1 = 2</a:t>
            </a:r>
            <a:endParaRPr lang="en-SE" sz="2000" dirty="0"/>
          </a:p>
        </p:txBody>
      </p:sp>
      <p:pic>
        <p:nvPicPr>
          <p:cNvPr id="4" name="Picture 2" descr="Dijkstra's Algorithm">
            <a:extLst>
              <a:ext uri="{FF2B5EF4-FFF2-40B4-BE49-F238E27FC236}">
                <a16:creationId xmlns:a16="http://schemas.microsoft.com/office/drawing/2014/main" id="{C8113E56-6666-730D-7DB0-7616FDA1B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1195" y="83892"/>
            <a:ext cx="6527015" cy="32700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ijkstra's Algorithm">
            <a:extLst>
              <a:ext uri="{FF2B5EF4-FFF2-40B4-BE49-F238E27FC236}">
                <a16:creationId xmlns:a16="http://schemas.microsoft.com/office/drawing/2014/main" id="{7E455D3A-99A2-3991-25AB-051193C74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195" y="3429000"/>
            <a:ext cx="6527015" cy="327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463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88F63-D287-6DC9-EFC0-A56F675FF4AA}"/>
              </a:ext>
            </a:extLst>
          </p:cNvPr>
          <p:cNvSpPr>
            <a:spLocks noGrp="1"/>
          </p:cNvSpPr>
          <p:nvPr>
            <p:ph type="title"/>
          </p:nvPr>
        </p:nvSpPr>
        <p:spPr/>
        <p:txBody>
          <a:bodyPr/>
          <a:lstStyle/>
          <a:p>
            <a:endParaRPr lang="en-SE"/>
          </a:p>
        </p:txBody>
      </p:sp>
      <p:pic>
        <p:nvPicPr>
          <p:cNvPr id="4" name="Picture 6" descr="Dijkstra's Algorithm">
            <a:extLst>
              <a:ext uri="{FF2B5EF4-FFF2-40B4-BE49-F238E27FC236}">
                <a16:creationId xmlns:a16="http://schemas.microsoft.com/office/drawing/2014/main" id="{5D7E0E28-41CF-29BF-AD23-D261231F11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375" y="0"/>
            <a:ext cx="6489954" cy="32534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Dijkstra's Algorithm">
            <a:extLst>
              <a:ext uri="{FF2B5EF4-FFF2-40B4-BE49-F238E27FC236}">
                <a16:creationId xmlns:a16="http://schemas.microsoft.com/office/drawing/2014/main" id="{82AC8323-5BC8-020E-BCFE-FBD5E728C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375" y="3331908"/>
            <a:ext cx="6489954" cy="325145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69090EAF-8C50-797C-BB9B-3F23C4E5E9E9}"/>
              </a:ext>
            </a:extLst>
          </p:cNvPr>
          <p:cNvSpPr txBox="1">
            <a:spLocks/>
          </p:cNvSpPr>
          <p:nvPr/>
        </p:nvSpPr>
        <p:spPr>
          <a:xfrm>
            <a:off x="0" y="158977"/>
            <a:ext cx="2461195" cy="68187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sz="1600" b="1" i="1" dirty="0">
                <a:solidFill>
                  <a:srgbClr val="273239"/>
                </a:solidFill>
                <a:effectLst/>
                <a:latin typeface="Nunito" pitchFamily="2" charset="0"/>
              </a:rPr>
              <a:t>Step 3:  </a:t>
            </a:r>
            <a:r>
              <a:rPr lang="en-GB" sz="1600" b="0" i="1" dirty="0">
                <a:solidFill>
                  <a:srgbClr val="273239"/>
                </a:solidFill>
                <a:effectLst/>
                <a:latin typeface="Nunito" pitchFamily="2" charset="0"/>
              </a:rPr>
              <a:t>Check for adjacent Node which is Node 3, so marked it as visited and add up the distance, Now the distance will be:</a:t>
            </a:r>
          </a:p>
          <a:p>
            <a:pPr algn="l" rtl="0" fontAlgn="base"/>
            <a:r>
              <a:rPr lang="en-GB" sz="1600" b="1" i="1" dirty="0">
                <a:solidFill>
                  <a:srgbClr val="273239"/>
                </a:solidFill>
                <a:effectLst/>
                <a:latin typeface="Nunito" pitchFamily="2" charset="0"/>
              </a:rPr>
              <a:t>Distance: Node 0 -&gt; Node 1 -&gt; Node 3 = 2 + 5 = 7</a:t>
            </a:r>
          </a:p>
          <a:p>
            <a:pPr algn="l" rtl="0" fontAlgn="base"/>
            <a:r>
              <a:rPr lang="en-GB" sz="1600" i="1" dirty="0">
                <a:solidFill>
                  <a:srgbClr val="273239"/>
                </a:solidFill>
                <a:latin typeface="Nunito" pitchFamily="2" charset="0"/>
              </a:rPr>
              <a:t>Step 4: We have two choices for adjacent Nodes (Either Node 4 with distance 10 or Node 5 with distance 15) so choose Node 4, so marked it as visited and add up the distance.</a:t>
            </a:r>
          </a:p>
          <a:p>
            <a:pPr algn="l" rtl="0" fontAlgn="base"/>
            <a:r>
              <a:rPr lang="en-GB" sz="1600" b="1" i="1" dirty="0">
                <a:solidFill>
                  <a:srgbClr val="273239"/>
                </a:solidFill>
                <a:latin typeface="Nunito" pitchFamily="2" charset="0"/>
              </a:rPr>
              <a:t>Distance: Node 0 -&gt; Node 1 -&gt; Node 3 -&gt; Node 4 = 2 + 5 + 10 = 17</a:t>
            </a:r>
          </a:p>
          <a:p>
            <a:pPr algn="l" rtl="0" fontAlgn="base"/>
            <a:endParaRPr lang="en-GB" sz="1600" b="0" i="1" dirty="0">
              <a:solidFill>
                <a:srgbClr val="273239"/>
              </a:solidFill>
              <a:effectLst/>
              <a:latin typeface="Nunito" pitchFamily="2" charset="0"/>
            </a:endParaRPr>
          </a:p>
        </p:txBody>
      </p:sp>
    </p:spTree>
    <p:extLst>
      <p:ext uri="{BB962C8B-B14F-4D97-AF65-F5344CB8AC3E}">
        <p14:creationId xmlns:p14="http://schemas.microsoft.com/office/powerpoint/2010/main" val="597127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EDAC9-3776-2D97-DDF6-5A865F998518}"/>
              </a:ext>
            </a:extLst>
          </p:cNvPr>
          <p:cNvSpPr>
            <a:spLocks noGrp="1"/>
          </p:cNvSpPr>
          <p:nvPr>
            <p:ph type="title"/>
          </p:nvPr>
        </p:nvSpPr>
        <p:spPr/>
        <p:txBody>
          <a:bodyPr/>
          <a:lstStyle/>
          <a:p>
            <a:endParaRPr lang="en-SE"/>
          </a:p>
        </p:txBody>
      </p:sp>
      <p:pic>
        <p:nvPicPr>
          <p:cNvPr id="4" name="Picture 10" descr="Dijkstra's Algorithm">
            <a:extLst>
              <a:ext uri="{FF2B5EF4-FFF2-40B4-BE49-F238E27FC236}">
                <a16:creationId xmlns:a16="http://schemas.microsoft.com/office/drawing/2014/main" id="{691B8345-D24F-DB89-0E4E-5FA24DEAE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346" y="2237454"/>
            <a:ext cx="6489954" cy="325145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FC4C3BDA-1940-1423-3ACA-5254CA61ED84}"/>
              </a:ext>
            </a:extLst>
          </p:cNvPr>
          <p:cNvSpPr txBox="1">
            <a:spLocks/>
          </p:cNvSpPr>
          <p:nvPr/>
        </p:nvSpPr>
        <p:spPr>
          <a:xfrm>
            <a:off x="0" y="1600199"/>
            <a:ext cx="2461195" cy="53775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sz="1800" b="1" i="1" dirty="0">
                <a:solidFill>
                  <a:srgbClr val="273239"/>
                </a:solidFill>
                <a:effectLst/>
                <a:latin typeface="Nunito" pitchFamily="2" charset="0"/>
              </a:rPr>
              <a:t>Step 5:</a:t>
            </a:r>
            <a:r>
              <a:rPr lang="en-GB" sz="1800" b="0" i="1" dirty="0">
                <a:solidFill>
                  <a:srgbClr val="273239"/>
                </a:solidFill>
                <a:effectLst/>
                <a:latin typeface="Nunito" pitchFamily="2" charset="0"/>
              </a:rPr>
              <a:t> Check for adjacent Node which is</a:t>
            </a:r>
            <a:r>
              <a:rPr lang="en-GB" sz="1800" b="1" i="1" dirty="0">
                <a:solidFill>
                  <a:srgbClr val="273239"/>
                </a:solidFill>
                <a:effectLst/>
                <a:latin typeface="Nunito" pitchFamily="2" charset="0"/>
              </a:rPr>
              <a:t> Node 6</a:t>
            </a:r>
            <a:r>
              <a:rPr lang="en-GB" sz="1800" b="0" i="1" dirty="0">
                <a:solidFill>
                  <a:srgbClr val="273239"/>
                </a:solidFill>
                <a:effectLst/>
                <a:latin typeface="Nunito" pitchFamily="2" charset="0"/>
              </a:rPr>
              <a:t>, so marked it as visited and add up the distance, Now the distance will be:</a:t>
            </a:r>
          </a:p>
          <a:p>
            <a:pPr algn="l" rtl="0" fontAlgn="base"/>
            <a:r>
              <a:rPr lang="en-GB" sz="1800" b="1" i="1" dirty="0">
                <a:solidFill>
                  <a:srgbClr val="273239"/>
                </a:solidFill>
                <a:effectLst/>
                <a:latin typeface="Nunito" pitchFamily="2" charset="0"/>
              </a:rPr>
              <a:t>Distance: Node 0 -&gt; Node 1 -&gt; Node 3 -&gt; Node 4 -&gt; Node 6 = 2 + 5 + 10 + 2 = 19</a:t>
            </a:r>
            <a:endParaRPr lang="en-GB" sz="1800" b="0" i="1" dirty="0">
              <a:solidFill>
                <a:srgbClr val="273239"/>
              </a:solidFill>
              <a:effectLst/>
              <a:latin typeface="Nunito" pitchFamily="2" charset="0"/>
            </a:endParaRPr>
          </a:p>
        </p:txBody>
      </p:sp>
    </p:spTree>
    <p:extLst>
      <p:ext uri="{BB962C8B-B14F-4D97-AF65-F5344CB8AC3E}">
        <p14:creationId xmlns:p14="http://schemas.microsoft.com/office/powerpoint/2010/main" val="1437974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1894-ED3C-6847-A8F6-E89D75C59C5C}"/>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F091F16F-E0D0-4B44-B29F-D07184533977}"/>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91FC0637-B986-D649-8D49-B067FFEBE17A}"/>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C4502B26-D442-2847-84E4-11469612B560}"/>
              </a:ext>
            </a:extLst>
          </p:cNvPr>
          <p:cNvSpPr/>
          <p:nvPr/>
        </p:nvSpPr>
        <p:spPr>
          <a:xfrm>
            <a:off x="4653965"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3C500F34-8116-CE42-BA6F-21A570DA5D85}"/>
              </a:ext>
            </a:extLst>
          </p:cNvPr>
          <p:cNvSpPr/>
          <p:nvPr/>
        </p:nvSpPr>
        <p:spPr>
          <a:xfrm>
            <a:off x="4575212"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DFACCA1C-444B-264D-8B9A-67AE261FC92C}"/>
              </a:ext>
            </a:extLst>
          </p:cNvPr>
          <p:cNvSpPr txBox="1"/>
          <p:nvPr/>
        </p:nvSpPr>
        <p:spPr>
          <a:xfrm>
            <a:off x="5536733" y="476509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864A8137-3F86-A34E-B607-A336147C43AC}"/>
              </a:ext>
            </a:extLst>
          </p:cNvPr>
          <p:cNvSpPr txBox="1"/>
          <p:nvPr/>
        </p:nvSpPr>
        <p:spPr>
          <a:xfrm>
            <a:off x="5536733"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322B7671-9349-8544-A41E-E6823CC1E58D}"/>
              </a:ext>
            </a:extLst>
          </p:cNvPr>
          <p:cNvSpPr/>
          <p:nvPr/>
        </p:nvSpPr>
        <p:spPr>
          <a:xfrm>
            <a:off x="4650740"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486990CA-5F5D-5748-8445-9822738B7896}"/>
              </a:ext>
            </a:extLst>
          </p:cNvPr>
          <p:cNvSpPr/>
          <p:nvPr/>
        </p:nvSpPr>
        <p:spPr>
          <a:xfrm>
            <a:off x="4572000"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800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GB" dirty="0"/>
              <a:t>Quiz: </a:t>
            </a:r>
            <a:r>
              <a:rPr lang="en-GB" dirty="0" err="1"/>
              <a:t>Dijstra’s</a:t>
            </a:r>
            <a:r>
              <a:rPr lang="en-GB" dirty="0"/>
              <a:t> Algorithm</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nodes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t>Bellman-Ford Algorithm</a:t>
            </a:r>
            <a:endParaRPr lang="en-SE" dirty="0"/>
          </a:p>
        </p:txBody>
      </p:sp>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338635" y="1208315"/>
            <a:ext cx="3878125" cy="4247606"/>
          </a:xfrm>
        </p:spPr>
        <p:txBody>
          <a:bodyPr>
            <a:normAutofit fontScale="92500"/>
          </a:bodyPr>
          <a:lstStyle/>
          <a:p>
            <a:pPr algn="l" fontAlgn="base">
              <a:buFont typeface="Arial" panose="020B0604020202020204" pitchFamily="34" charset="0"/>
              <a:buChar char="•"/>
            </a:pPr>
            <a:r>
              <a:rPr lang="en-GB" b="0" i="0" dirty="0">
                <a:solidFill>
                  <a:srgbClr val="273239"/>
                </a:solidFill>
                <a:effectLst/>
                <a:latin typeface="Nunito" pitchFamily="2" charset="0"/>
              </a:rPr>
              <a:t>Initialize distance array </a:t>
            </a:r>
            <a:r>
              <a:rPr lang="en-GB" b="0" i="0" dirty="0" err="1">
                <a:solidFill>
                  <a:srgbClr val="273239"/>
                </a:solidFill>
                <a:effectLst/>
                <a:latin typeface="Nunito" pitchFamily="2" charset="0"/>
              </a:rPr>
              <a:t>dist</a:t>
            </a:r>
            <a:r>
              <a:rPr lang="en-GB" b="0" i="0" dirty="0">
                <a:solidFill>
                  <a:srgbClr val="273239"/>
                </a:solidFill>
                <a:effectLst/>
                <a:latin typeface="Nunito" pitchFamily="2" charset="0"/>
              </a:rPr>
              <a:t>[] for each vertex ‘</a:t>
            </a:r>
            <a:r>
              <a:rPr lang="en-GB" b="1" i="0" dirty="0">
                <a:solidFill>
                  <a:srgbClr val="273239"/>
                </a:solidFill>
                <a:effectLst/>
                <a:latin typeface="Nunito" pitchFamily="2" charset="0"/>
              </a:rPr>
              <a:t>v</a:t>
            </a:r>
            <a:r>
              <a:rPr lang="en-GB" b="0" i="0" dirty="0">
                <a:solidFill>
                  <a:srgbClr val="273239"/>
                </a:solidFill>
                <a:effectLst/>
                <a:latin typeface="Nunito" pitchFamily="2" charset="0"/>
              </a:rPr>
              <a:t>‘ as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 INFINITY</a:t>
            </a:r>
            <a:r>
              <a:rPr lang="en-GB" b="0" i="0" dirty="0">
                <a:solidFill>
                  <a:srgbClr val="273239"/>
                </a:solidFill>
                <a:effectLst/>
                <a:latin typeface="Nunito" pitchFamily="2" charset="0"/>
              </a:rPr>
              <a:t>.</a:t>
            </a:r>
          </a:p>
          <a:p>
            <a:pPr algn="l" fontAlgn="base">
              <a:buFont typeface="Arial" panose="020B0604020202020204" pitchFamily="34" charset="0"/>
              <a:buChar char="•"/>
            </a:pPr>
            <a:r>
              <a:rPr lang="en-GB" b="0" i="0" dirty="0">
                <a:solidFill>
                  <a:srgbClr val="273239"/>
                </a:solidFill>
                <a:effectLst/>
                <a:latin typeface="Nunito" pitchFamily="2" charset="0"/>
              </a:rPr>
              <a:t>Assume any vertex (let’s say ‘0’) as source and assign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 = 0</a:t>
            </a:r>
            <a:r>
              <a:rPr lang="en-GB" b="0" i="0" dirty="0">
                <a:solidFill>
                  <a:srgbClr val="273239"/>
                </a:solidFill>
                <a:effectLst/>
                <a:latin typeface="Nunito" pitchFamily="2" charset="0"/>
              </a:rPr>
              <a:t>.</a:t>
            </a:r>
          </a:p>
          <a:p>
            <a:pPr algn="l" fontAlgn="base">
              <a:buFont typeface="Arial" panose="020B0604020202020204" pitchFamily="34" charset="0"/>
              <a:buChar char="•"/>
            </a:pPr>
            <a:r>
              <a:rPr lang="en-GB" b="0" i="0" dirty="0">
                <a:solidFill>
                  <a:srgbClr val="273239"/>
                </a:solidFill>
                <a:effectLst/>
                <a:latin typeface="Nunito" pitchFamily="2" charset="0"/>
              </a:rPr>
              <a:t>Relax all the </a:t>
            </a:r>
            <a:r>
              <a:rPr lang="en-GB" b="1" i="0" dirty="0">
                <a:solidFill>
                  <a:srgbClr val="273239"/>
                </a:solidFill>
                <a:effectLst/>
                <a:latin typeface="Nunito" pitchFamily="2" charset="0"/>
              </a:rPr>
              <a:t>edges(</a:t>
            </a:r>
            <a:r>
              <a:rPr lang="en-GB" b="1" i="0" dirty="0" err="1">
                <a:solidFill>
                  <a:srgbClr val="273239"/>
                </a:solidFill>
                <a:effectLst/>
                <a:latin typeface="Nunito" pitchFamily="2" charset="0"/>
              </a:rPr>
              <a:t>u,v,weight</a:t>
            </a:r>
            <a:r>
              <a:rPr lang="en-GB" b="1" i="0" dirty="0">
                <a:solidFill>
                  <a:srgbClr val="273239"/>
                </a:solidFill>
                <a:effectLst/>
                <a:latin typeface="Nunito" pitchFamily="2" charset="0"/>
              </a:rPr>
              <a:t>) N-1</a:t>
            </a:r>
            <a:r>
              <a:rPr lang="en-GB" b="0" i="0" dirty="0">
                <a:solidFill>
                  <a:srgbClr val="273239"/>
                </a:solidFill>
                <a:effectLst/>
                <a:latin typeface="Nunito" pitchFamily="2"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 minimum(</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distance[u] + weight)</a:t>
            </a:r>
            <a:endParaRPr lang="en-GB" b="0" i="0" dirty="0">
              <a:solidFill>
                <a:srgbClr val="273239"/>
              </a:solidFill>
              <a:effectLst/>
              <a:latin typeface="Nunito" pitchFamily="2" charset="0"/>
            </a:endParaRPr>
          </a:p>
        </p:txBody>
      </p:sp>
      <p:sp>
        <p:nvSpPr>
          <p:cNvPr id="9" name="object 3">
            <a:extLst>
              <a:ext uri="{FF2B5EF4-FFF2-40B4-BE49-F238E27FC236}">
                <a16:creationId xmlns:a16="http://schemas.microsoft.com/office/drawing/2014/main" id="{79D629DE-4C51-C937-98B3-51BDC08FFB1C}"/>
              </a:ext>
            </a:extLst>
          </p:cNvPr>
          <p:cNvSpPr/>
          <p:nvPr/>
        </p:nvSpPr>
        <p:spPr>
          <a:xfrm>
            <a:off x="4144399" y="4059316"/>
            <a:ext cx="4608422" cy="1396604"/>
          </a:xfrm>
          <a:custGeom>
            <a:avLst/>
            <a:gdLst/>
            <a:ahLst/>
            <a:cxnLst/>
            <a:rect l="l" t="t" r="r" b="b"/>
            <a:pathLst>
              <a:path w="6578600" h="1739900">
                <a:moveTo>
                  <a:pt x="0" y="0"/>
                </a:moveTo>
                <a:lnTo>
                  <a:pt x="6578600" y="0"/>
                </a:lnTo>
                <a:lnTo>
                  <a:pt x="6578600" y="1739900"/>
                </a:lnTo>
                <a:lnTo>
                  <a:pt x="0" y="1739900"/>
                </a:lnTo>
                <a:lnTo>
                  <a:pt x="0" y="0"/>
                </a:lnTo>
                <a:close/>
              </a:path>
            </a:pathLst>
          </a:custGeom>
          <a:solidFill>
            <a:schemeClr val="accent1">
              <a:lumMod val="20000"/>
              <a:lumOff val="80000"/>
            </a:schemeClr>
          </a:solidFill>
        </p:spPr>
        <p:txBody>
          <a:bodyPr wrap="square" lIns="0" tIns="0" rIns="0" bIns="0" rtlCol="0"/>
          <a:lstStyle/>
          <a:p>
            <a:endParaRPr/>
          </a:p>
        </p:txBody>
      </p:sp>
      <p:sp>
        <p:nvSpPr>
          <p:cNvPr id="10" name="object 6">
            <a:extLst>
              <a:ext uri="{FF2B5EF4-FFF2-40B4-BE49-F238E27FC236}">
                <a16:creationId xmlns:a16="http://schemas.microsoft.com/office/drawing/2014/main" id="{3ABDF862-92C4-E5D3-0F97-B4796404557C}"/>
              </a:ext>
            </a:extLst>
          </p:cNvPr>
          <p:cNvSpPr txBox="1"/>
          <p:nvPr/>
        </p:nvSpPr>
        <p:spPr>
          <a:xfrm>
            <a:off x="7995373" y="4685223"/>
            <a:ext cx="1148627" cy="777136"/>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8D3124"/>
                </a:solidFill>
                <a:latin typeface="Trebuchet MS"/>
                <a:cs typeface="Trebuchet MS"/>
              </a:rPr>
              <a:t>pass</a:t>
            </a:r>
            <a:r>
              <a:rPr sz="1600" spc="120" dirty="0">
                <a:solidFill>
                  <a:srgbClr val="8D3124"/>
                </a:solidFill>
                <a:latin typeface="Trebuchet MS"/>
                <a:cs typeface="Trebuchet MS"/>
              </a:rPr>
              <a:t> </a:t>
            </a:r>
            <a:r>
              <a:rPr sz="1600" dirty="0" err="1">
                <a:solidFill>
                  <a:srgbClr val="8D3124"/>
                </a:solidFill>
                <a:latin typeface="Trebuchet MS"/>
              </a:rPr>
              <a:t>i</a:t>
            </a:r>
            <a:r>
              <a:rPr sz="1600" dirty="0">
                <a:solidFill>
                  <a:srgbClr val="8D3124"/>
                </a:solidFill>
                <a:latin typeface="Trebuchet MS"/>
              </a:rPr>
              <a:t> </a:t>
            </a:r>
            <a:endParaRPr lang="en-GB" sz="1600" dirty="0">
              <a:solidFill>
                <a:srgbClr val="8D3124"/>
              </a:solidFill>
              <a:latin typeface="Trebuchet MS"/>
            </a:endParaRPr>
          </a:p>
          <a:p>
            <a:pPr marL="12700">
              <a:lnSpc>
                <a:spcPct val="100000"/>
              </a:lnSpc>
              <a:spcBef>
                <a:spcPts val="100"/>
              </a:spcBef>
            </a:pPr>
            <a:r>
              <a:rPr sz="1600" dirty="0">
                <a:solidFill>
                  <a:srgbClr val="8D3124"/>
                </a:solidFill>
                <a:latin typeface="Trebuchet MS"/>
              </a:rPr>
              <a:t>(relax </a:t>
            </a:r>
            <a:endParaRPr lang="en-GB" sz="1600" dirty="0">
              <a:solidFill>
                <a:srgbClr val="8D3124"/>
              </a:solidFill>
              <a:latin typeface="Trebuchet MS"/>
            </a:endParaRPr>
          </a:p>
          <a:p>
            <a:pPr marL="12700">
              <a:lnSpc>
                <a:spcPct val="100000"/>
              </a:lnSpc>
              <a:spcBef>
                <a:spcPts val="100"/>
              </a:spcBef>
            </a:pPr>
            <a:r>
              <a:rPr sz="1600" dirty="0">
                <a:solidFill>
                  <a:srgbClr val="8D3124"/>
                </a:solidFill>
                <a:latin typeface="Trebuchet MS"/>
              </a:rPr>
              <a:t>each edge)</a:t>
            </a:r>
          </a:p>
        </p:txBody>
      </p:sp>
      <p:sp>
        <p:nvSpPr>
          <p:cNvPr id="11" name="object 7">
            <a:extLst>
              <a:ext uri="{FF2B5EF4-FFF2-40B4-BE49-F238E27FC236}">
                <a16:creationId xmlns:a16="http://schemas.microsoft.com/office/drawing/2014/main" id="{5F75D5A5-D99E-E0F3-3AE8-E3898EB49CF5}"/>
              </a:ext>
            </a:extLst>
          </p:cNvPr>
          <p:cNvSpPr/>
          <p:nvPr/>
        </p:nvSpPr>
        <p:spPr>
          <a:xfrm>
            <a:off x="7439537" y="4574368"/>
            <a:ext cx="45719" cy="639790"/>
          </a:xfrm>
          <a:custGeom>
            <a:avLst/>
            <a:gdLst/>
            <a:ahLst/>
            <a:cxnLst/>
            <a:rect l="l" t="t" r="r" b="b"/>
            <a:pathLst>
              <a:path h="993140">
                <a:moveTo>
                  <a:pt x="0" y="0"/>
                </a:moveTo>
                <a:lnTo>
                  <a:pt x="0" y="992555"/>
                </a:lnTo>
              </a:path>
            </a:pathLst>
          </a:custGeom>
          <a:ln w="25400">
            <a:solidFill>
              <a:srgbClr val="8D3124"/>
            </a:solidFill>
          </a:ln>
        </p:spPr>
        <p:txBody>
          <a:bodyPr wrap="square" lIns="0" tIns="0" rIns="0" bIns="0" rtlCol="0"/>
          <a:lstStyle/>
          <a:p>
            <a:endParaRPr/>
          </a:p>
        </p:txBody>
      </p:sp>
      <p:sp>
        <p:nvSpPr>
          <p:cNvPr id="12" name="object 8">
            <a:extLst>
              <a:ext uri="{FF2B5EF4-FFF2-40B4-BE49-F238E27FC236}">
                <a16:creationId xmlns:a16="http://schemas.microsoft.com/office/drawing/2014/main" id="{46ADF0A6-E1E9-EC79-C88D-D058A7840DEB}"/>
              </a:ext>
            </a:extLst>
          </p:cNvPr>
          <p:cNvSpPr/>
          <p:nvPr/>
        </p:nvSpPr>
        <p:spPr>
          <a:xfrm>
            <a:off x="4492742" y="1231919"/>
            <a:ext cx="4013003" cy="2265129"/>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581261" y="1307420"/>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4950555" y="1333262"/>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b="1"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edgeTo</a:t>
            </a:r>
            <a:r>
              <a:rPr lang="en-US" sz="1600" b="1"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	- Relax each edge. </a:t>
            </a:r>
            <a:endParaRPr lang="en-US" sz="1600" b="1"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664281" y="1645087"/>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C514E47-BB83-3DDD-7243-3750B635BA43}"/>
              </a:ext>
            </a:extLst>
          </p:cNvPr>
          <p:cNvCxnSpPr>
            <a:cxnSpLocks/>
          </p:cNvCxnSpPr>
          <p:nvPr/>
        </p:nvCxnSpPr>
        <p:spPr>
          <a:xfrm>
            <a:off x="4664281" y="3280241"/>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11395854-BC10-7309-DD11-B441A275C38D}"/>
              </a:ext>
            </a:extLst>
          </p:cNvPr>
          <p:cNvSpPr/>
          <p:nvPr/>
        </p:nvSpPr>
        <p:spPr>
          <a:xfrm>
            <a:off x="4216760" y="4187076"/>
            <a:ext cx="4654626" cy="1107996"/>
          </a:xfrm>
          <a:prstGeom prst="rect">
            <a:avLst/>
          </a:prstGeom>
        </p:spPr>
        <p:txBody>
          <a:bodyPr wrap="square">
            <a:spAutoFit/>
          </a:bodyPr>
          <a:lstStyle/>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for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 1;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&lt; G.V();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for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 0; v &lt; G.V(); v++)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for (</a:t>
            </a:r>
            <a:r>
              <a:rPr lang="en-US" sz="1400" dirty="0" err="1">
                <a:latin typeface="Menlo" panose="020B0609030804020204" pitchFamily="49" charset="0"/>
                <a:ea typeface="Menlo" panose="020B0609030804020204" pitchFamily="49" charset="0"/>
                <a:cs typeface="Menlo" panose="020B0609030804020204" pitchFamily="49" charset="0"/>
              </a:rPr>
              <a:t>DirectedEdge</a:t>
            </a:r>
            <a:r>
              <a:rPr lang="en-US" sz="1400" dirty="0">
                <a:latin typeface="Menlo" panose="020B0609030804020204" pitchFamily="49" charset="0"/>
                <a:ea typeface="Menlo" panose="020B0609030804020204" pitchFamily="49" charset="0"/>
                <a:cs typeface="Menlo" panose="020B0609030804020204" pitchFamily="49" charset="0"/>
              </a:rPr>
              <a:t> e : </a:t>
            </a:r>
            <a:r>
              <a:rPr lang="en-US" sz="1400" dirty="0" err="1">
                <a:latin typeface="Menlo" panose="020B0609030804020204" pitchFamily="49" charset="0"/>
                <a:ea typeface="Menlo" panose="020B0609030804020204" pitchFamily="49" charset="0"/>
                <a:cs typeface="Menlo" panose="020B0609030804020204" pitchFamily="49" charset="0"/>
              </a:rPr>
              <a:t>G.adj</a:t>
            </a:r>
            <a:r>
              <a:rPr lang="en-US" sz="1400" dirty="0">
                <a:latin typeface="Menlo" panose="020B0609030804020204" pitchFamily="49" charset="0"/>
                <a:ea typeface="Menlo" panose="020B0609030804020204" pitchFamily="49" charset="0"/>
                <a:cs typeface="Menlo" panose="020B0609030804020204" pitchFamily="49" charset="0"/>
              </a:rPr>
              <a:t>(v))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relax(e); </a:t>
            </a:r>
            <a:endParaRPr lang="en-US" sz="1400" dirty="0">
              <a:effectLst/>
              <a:latin typeface="Menlo" panose="020B0609030804020204" pitchFamily="49" charset="0"/>
              <a:ea typeface="Menlo" panose="020B0609030804020204" pitchFamily="49" charset="0"/>
              <a:cs typeface="Menlo" panose="020B0609030804020204" pitchFamily="49" charset="0"/>
            </a:endParaRPr>
          </a:p>
        </p:txBody>
      </p:sp>
      <p:cxnSp>
        <p:nvCxnSpPr>
          <p:cNvPr id="18" name="Straight Arrow Connector 17">
            <a:extLst>
              <a:ext uri="{FF2B5EF4-FFF2-40B4-BE49-F238E27FC236}">
                <a16:creationId xmlns:a16="http://schemas.microsoft.com/office/drawing/2014/main" id="{C0F33C52-214D-82F6-1D60-C3C6865C15C9}"/>
              </a:ext>
            </a:extLst>
          </p:cNvPr>
          <p:cNvCxnSpPr>
            <a:cxnSpLocks/>
          </p:cNvCxnSpPr>
          <p:nvPr/>
        </p:nvCxnSpPr>
        <p:spPr>
          <a:xfrm flipH="1">
            <a:off x="7540055" y="4828232"/>
            <a:ext cx="379817" cy="0"/>
          </a:xfrm>
          <a:prstGeom prst="straightConnector1">
            <a:avLst/>
          </a:prstGeom>
          <a:ln w="28575">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C3192EFB-6D41-85F1-AA1B-65063E50C0F9}"/>
              </a:ext>
            </a:extLst>
          </p:cNvPr>
          <p:cNvSpPr txBox="1"/>
          <p:nvPr/>
        </p:nvSpPr>
        <p:spPr>
          <a:xfrm>
            <a:off x="1127511" y="5469389"/>
            <a:ext cx="6907500" cy="135421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dirty="0"/>
              <a:t>Time complexity for connected graph: Best Case: O(E), when distance array after 1st and 2nd relaxation are same , we can simply stop further processing</a:t>
            </a:r>
          </a:p>
          <a:p>
            <a:pPr lvl="1"/>
            <a:r>
              <a:rPr lang="en-GB" sz="1400" dirty="0"/>
              <a:t>Average Case: O(V*E)</a:t>
            </a:r>
          </a:p>
          <a:p>
            <a:pPr lvl="1"/>
            <a:r>
              <a:rPr lang="en-GB" sz="1400" dirty="0"/>
              <a:t>Worst Case: O(V*E)</a:t>
            </a:r>
            <a:endParaRPr lang="en-SE" sz="1400" dirty="0"/>
          </a:p>
        </p:txBody>
      </p:sp>
    </p:spTree>
    <p:extLst>
      <p:ext uri="{BB962C8B-B14F-4D97-AF65-F5344CB8AC3E}">
        <p14:creationId xmlns:p14="http://schemas.microsoft.com/office/powerpoint/2010/main" val="1720987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Nunito" pitchFamily="2" charset="0"/>
              </a:rPr>
              <a:t>Relaxing edges </a:t>
            </a:r>
            <a:r>
              <a:rPr lang="en-GB" sz="2400" b="1" dirty="0">
                <a:solidFill>
                  <a:srgbClr val="273239"/>
                </a:solidFill>
                <a:latin typeface="Nunito" pitchFamily="2" charset="0"/>
              </a:rPr>
              <a:t>V</a:t>
            </a:r>
            <a:r>
              <a:rPr lang="en-GB" sz="2400" b="1" i="0" dirty="0">
                <a:solidFill>
                  <a:srgbClr val="273239"/>
                </a:solidFill>
                <a:effectLst/>
                <a:latin typeface="Nunito" pitchFamily="2" charset="0"/>
              </a:rPr>
              <a:t>-1 </a:t>
            </a:r>
            <a:r>
              <a:rPr lang="en-GB" sz="2400" b="0" i="0" dirty="0">
                <a:solidFill>
                  <a:srgbClr val="273239"/>
                </a:solidFill>
                <a:effectLst/>
                <a:latin typeface="Nunito" pitchFamily="2" charset="0"/>
              </a:rPr>
              <a:t>times in the Bellman-Ford algorithm guarantees that the algorithm has explored all possible paths of length up to</a:t>
            </a:r>
            <a:r>
              <a:rPr lang="en-GB" sz="2400" b="1" i="0" dirty="0">
                <a:solidFill>
                  <a:srgbClr val="273239"/>
                </a:solidFill>
                <a:effectLst/>
                <a:latin typeface="Nunito" pitchFamily="2" charset="0"/>
              </a:rPr>
              <a:t> V-1</a:t>
            </a:r>
            <a:r>
              <a:rPr lang="en-GB" sz="2400" b="0" i="0" dirty="0">
                <a:solidFill>
                  <a:srgbClr val="273239"/>
                </a:solidFill>
                <a:effectLst/>
                <a:latin typeface="Nunito" pitchFamily="2" charset="0"/>
              </a:rPr>
              <a:t>, which is the maximum possible length of a shortest path in a graph with </a:t>
            </a:r>
            <a:r>
              <a:rPr lang="en-GB" sz="2400" b="1" i="0" dirty="0">
                <a:solidFill>
                  <a:srgbClr val="273239"/>
                </a:solidFill>
                <a:effectLst/>
                <a:latin typeface="Nunito" pitchFamily="2" charset="0"/>
              </a:rPr>
              <a:t>V </a:t>
            </a:r>
            <a:r>
              <a:rPr lang="en-GB" sz="2400" b="0" i="0" dirty="0">
                <a:solidFill>
                  <a:srgbClr val="273239"/>
                </a:solidFill>
                <a:effectLst/>
                <a:latin typeface="Nunito" pitchFamily="2" charset="0"/>
              </a:rPr>
              <a:t>vertices. 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25497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99" name="TextBox 98">
            <a:extLst>
              <a:ext uri="{FF2B5EF4-FFF2-40B4-BE49-F238E27FC236}">
                <a16:creationId xmlns:a16="http://schemas.microsoft.com/office/drawing/2014/main" id="{9F517831-F60E-0E41-98DF-2C56614402B5}"/>
              </a:ext>
            </a:extLst>
          </p:cNvPr>
          <p:cNvSpPr txBox="1"/>
          <p:nvPr/>
        </p:nvSpPr>
        <p:spPr>
          <a:xfrm>
            <a:off x="4684815" y="5850303"/>
            <a:ext cx="2879314"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4-7 (no further changes)</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2034531"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(no further changes)</a:t>
            </a:r>
            <a:endParaRPr lang="en-US"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9" presetClass="entr" presetSubtype="0" fill="hold" grpId="0" nodeType="clickEffect">
                                  <p:stCondLst>
                                    <p:cond delay="0"/>
                                  </p:stCondLst>
                                  <p:childTnLst>
                                    <p:set>
                                      <p:cBhvr>
                                        <p:cTn id="748" dur="1" fill="hold">
                                          <p:stCondLst>
                                            <p:cond delay="0"/>
                                          </p:stCondLst>
                                        </p:cTn>
                                        <p:tgtEl>
                                          <p:spTgt spid="99"/>
                                        </p:tgtEl>
                                        <p:attrNameLst>
                                          <p:attrName>style.visibility</p:attrName>
                                        </p:attrNameLst>
                                      </p:cBhvr>
                                      <p:to>
                                        <p:strVal val="visible"/>
                                      </p:to>
                                    </p:set>
                                    <p:animEffect transition="in" filter="dissolve">
                                      <p:cBhvr>
                                        <p:cTn id="749" dur="500"/>
                                        <p:tgtEl>
                                          <p:spTgt spid="99"/>
                                        </p:tgtEl>
                                      </p:cBhvr>
                                    </p:animEffect>
                                  </p:childTnLst>
                                </p:cTn>
                              </p:par>
                            </p:childTnLst>
                          </p:cTn>
                        </p:par>
                      </p:childTnLst>
                    </p:cTn>
                  </p:par>
                  <p:par>
                    <p:cTn id="750" fill="hold">
                      <p:stCondLst>
                        <p:cond delay="indefinite"/>
                      </p:stCondLst>
                      <p:childTnLst>
                        <p:par>
                          <p:cTn id="751" fill="hold">
                            <p:stCondLst>
                              <p:cond delay="0"/>
                            </p:stCondLst>
                            <p:childTnLst>
                              <p:par>
                                <p:cTn id="752" presetID="7" presetClass="emph" presetSubtype="2" fill="hold" nodeType="clickEffect">
                                  <p:stCondLst>
                                    <p:cond delay="0"/>
                                  </p:stCondLst>
                                  <p:childTnLst>
                                    <p:animClr clrSpc="rgb" dir="cw">
                                      <p:cBhvr>
                                        <p:cTn id="753" dur="2000" fill="hold"/>
                                        <p:tgtEl>
                                          <p:spTgt spid="21"/>
                                        </p:tgtEl>
                                        <p:attrNameLst>
                                          <p:attrName>stroke.color</p:attrName>
                                        </p:attrNameLst>
                                      </p:cBhvr>
                                      <p:to>
                                        <a:schemeClr val="tx1"/>
                                      </p:to>
                                    </p:animClr>
                                    <p:set>
                                      <p:cBhvr>
                                        <p:cTn id="754" dur="2000" fill="hold"/>
                                        <p:tgtEl>
                                          <p:spTgt spid="21"/>
                                        </p:tgtEl>
                                        <p:attrNameLst>
                                          <p:attrName>stroke.on</p:attrName>
                                        </p:attrNameLst>
                                      </p:cBhvr>
                                      <p:to>
                                        <p:strVal val="true"/>
                                      </p:to>
                                    </p:set>
                                  </p:childTnLst>
                                </p:cTn>
                              </p:par>
                              <p:par>
                                <p:cTn id="755" presetID="7" presetClass="emph" presetSubtype="2" fill="hold" nodeType="withEffect">
                                  <p:stCondLst>
                                    <p:cond delay="0"/>
                                  </p:stCondLst>
                                  <p:childTnLst>
                                    <p:animClr clrSpc="rgb" dir="cw">
                                      <p:cBhvr>
                                        <p:cTn id="756" dur="2000" fill="hold"/>
                                        <p:tgtEl>
                                          <p:spTgt spid="19"/>
                                        </p:tgtEl>
                                        <p:attrNameLst>
                                          <p:attrName>stroke.color</p:attrName>
                                        </p:attrNameLst>
                                      </p:cBhvr>
                                      <p:to>
                                        <a:schemeClr val="tx1"/>
                                      </p:to>
                                    </p:animClr>
                                    <p:set>
                                      <p:cBhvr>
                                        <p:cTn id="757" dur="2000" fill="hold"/>
                                        <p:tgtEl>
                                          <p:spTgt spid="19"/>
                                        </p:tgtEl>
                                        <p:attrNameLst>
                                          <p:attrName>stroke.on</p:attrName>
                                        </p:attrNameLst>
                                      </p:cBhvr>
                                      <p:to>
                                        <p:strVal val="true"/>
                                      </p:to>
                                    </p:set>
                                  </p:childTnLst>
                                </p:cTn>
                              </p:par>
                              <p:par>
                                <p:cTn id="758" presetID="7" presetClass="emph" presetSubtype="2" fill="hold" nodeType="withEffect">
                                  <p:stCondLst>
                                    <p:cond delay="0"/>
                                  </p:stCondLst>
                                  <p:childTnLst>
                                    <p:animClr clrSpc="rgb" dir="cw">
                                      <p:cBhvr>
                                        <p:cTn id="759" dur="2000" fill="hold"/>
                                        <p:tgtEl>
                                          <p:spTgt spid="12"/>
                                        </p:tgtEl>
                                        <p:attrNameLst>
                                          <p:attrName>stroke.color</p:attrName>
                                        </p:attrNameLst>
                                      </p:cBhvr>
                                      <p:to>
                                        <a:schemeClr val="tx1"/>
                                      </p:to>
                                    </p:animClr>
                                    <p:set>
                                      <p:cBhvr>
                                        <p:cTn id="760" dur="2000" fill="hold"/>
                                        <p:tgtEl>
                                          <p:spTgt spid="12"/>
                                        </p:tgtEl>
                                        <p:attrNameLst>
                                          <p:attrName>stroke.on</p:attrName>
                                        </p:attrNameLst>
                                      </p:cBhvr>
                                      <p:to>
                                        <p:strVal val="true"/>
                                      </p:to>
                                    </p:set>
                                  </p:childTnLst>
                                </p:cTn>
                              </p:par>
                              <p:par>
                                <p:cTn id="761" presetID="7" presetClass="emph" presetSubtype="2" fill="hold" nodeType="withEffect">
                                  <p:stCondLst>
                                    <p:cond delay="0"/>
                                  </p:stCondLst>
                                  <p:childTnLst>
                                    <p:animClr clrSpc="rgb" dir="cw">
                                      <p:cBhvr>
                                        <p:cTn id="762" dur="2000" fill="hold"/>
                                        <p:tgtEl>
                                          <p:spTgt spid="18"/>
                                        </p:tgtEl>
                                        <p:attrNameLst>
                                          <p:attrName>stroke.color</p:attrName>
                                        </p:attrNameLst>
                                      </p:cBhvr>
                                      <p:to>
                                        <a:schemeClr val="tx1"/>
                                      </p:to>
                                    </p:animClr>
                                    <p:set>
                                      <p:cBhvr>
                                        <p:cTn id="763" dur="2000" fill="hold"/>
                                        <p:tgtEl>
                                          <p:spTgt spid="18"/>
                                        </p:tgtEl>
                                        <p:attrNameLst>
                                          <p:attrName>stroke.on</p:attrName>
                                        </p:attrNameLst>
                                      </p:cBhvr>
                                      <p:to>
                                        <p:strVal val="true"/>
                                      </p:to>
                                    </p:set>
                                  </p:childTnLst>
                                </p:cTn>
                              </p:par>
                              <p:par>
                                <p:cTn id="764" presetID="7" presetClass="emph" presetSubtype="2" fill="hold" nodeType="withEffect">
                                  <p:stCondLst>
                                    <p:cond delay="0"/>
                                  </p:stCondLst>
                                  <p:childTnLst>
                                    <p:animClr clrSpc="rgb" dir="cw">
                                      <p:cBhvr>
                                        <p:cTn id="765" dur="2000" fill="hold"/>
                                        <p:tgtEl>
                                          <p:spTgt spid="10"/>
                                        </p:tgtEl>
                                        <p:attrNameLst>
                                          <p:attrName>stroke.color</p:attrName>
                                        </p:attrNameLst>
                                      </p:cBhvr>
                                      <p:to>
                                        <a:schemeClr val="tx1"/>
                                      </p:to>
                                    </p:animClr>
                                    <p:set>
                                      <p:cBhvr>
                                        <p:cTn id="766" dur="2000" fill="hold"/>
                                        <p:tgtEl>
                                          <p:spTgt spid="10"/>
                                        </p:tgtEl>
                                        <p:attrNameLst>
                                          <p:attrName>stroke.on</p:attrName>
                                        </p:attrNameLst>
                                      </p:cBhvr>
                                      <p:to>
                                        <p:strVal val="true"/>
                                      </p:to>
                                    </p:set>
                                  </p:childTnLst>
                                </p:cTn>
                              </p:par>
                              <p:par>
                                <p:cTn id="767" presetID="7" presetClass="emph" presetSubtype="2" fill="hold" nodeType="withEffect">
                                  <p:stCondLst>
                                    <p:cond delay="0"/>
                                  </p:stCondLst>
                                  <p:childTnLst>
                                    <p:animClr clrSpc="rgb" dir="cw">
                                      <p:cBhvr>
                                        <p:cTn id="768" dur="2000" fill="hold"/>
                                        <p:tgtEl>
                                          <p:spTgt spid="29"/>
                                        </p:tgtEl>
                                        <p:attrNameLst>
                                          <p:attrName>stroke.color</p:attrName>
                                        </p:attrNameLst>
                                      </p:cBhvr>
                                      <p:to>
                                        <a:schemeClr val="tx1"/>
                                      </p:to>
                                    </p:animClr>
                                    <p:set>
                                      <p:cBhvr>
                                        <p:cTn id="769" dur="2000" fill="hold"/>
                                        <p:tgtEl>
                                          <p:spTgt spid="29"/>
                                        </p:tgtEl>
                                        <p:attrNameLst>
                                          <p:attrName>stroke.on</p:attrName>
                                        </p:attrNameLst>
                                      </p:cBhvr>
                                      <p:to>
                                        <p:strVal val="true"/>
                                      </p:to>
                                    </p:set>
                                  </p:childTnLst>
                                </p:cTn>
                              </p:par>
                              <p:par>
                                <p:cTn id="770" presetID="7" presetClass="emph" presetSubtype="2" fill="hold" nodeType="withEffect">
                                  <p:stCondLst>
                                    <p:cond delay="0"/>
                                  </p:stCondLst>
                                  <p:childTnLst>
                                    <p:animClr clrSpc="rgb" dir="cw">
                                      <p:cBhvr>
                                        <p:cTn id="771" dur="2000" fill="hold"/>
                                        <p:tgtEl>
                                          <p:spTgt spid="30"/>
                                        </p:tgtEl>
                                        <p:attrNameLst>
                                          <p:attrName>stroke.color</p:attrName>
                                        </p:attrNameLst>
                                      </p:cBhvr>
                                      <p:to>
                                        <a:schemeClr val="tx1"/>
                                      </p:to>
                                    </p:animClr>
                                    <p:set>
                                      <p:cBhvr>
                                        <p:cTn id="772" dur="2000" fill="hold"/>
                                        <p:tgtEl>
                                          <p:spTgt spid="30"/>
                                        </p:tgtEl>
                                        <p:attrNameLst>
                                          <p:attrName>stroke.on</p:attrName>
                                        </p:attrNameLst>
                                      </p:cBhvr>
                                      <p:to>
                                        <p:strVal val="true"/>
                                      </p:to>
                                    </p:set>
                                  </p:childTnLst>
                                </p:cTn>
                              </p:par>
                              <p:par>
                                <p:cTn id="773" presetID="7" presetClass="emph" presetSubtype="2" fill="hold" nodeType="withEffect">
                                  <p:stCondLst>
                                    <p:cond delay="0"/>
                                  </p:stCondLst>
                                  <p:childTnLst>
                                    <p:animClr clrSpc="rgb" dir="cw">
                                      <p:cBhvr>
                                        <p:cTn id="774" dur="2000" fill="hold"/>
                                        <p:tgtEl>
                                          <p:spTgt spid="9"/>
                                        </p:tgtEl>
                                        <p:attrNameLst>
                                          <p:attrName>stroke.color</p:attrName>
                                        </p:attrNameLst>
                                      </p:cBhvr>
                                      <p:to>
                                        <a:srgbClr val="9C9C9C"/>
                                      </p:to>
                                    </p:animClr>
                                    <p:set>
                                      <p:cBhvr>
                                        <p:cTn id="775" dur="2000" fill="hold"/>
                                        <p:tgtEl>
                                          <p:spTgt spid="9"/>
                                        </p:tgtEl>
                                        <p:attrNameLst>
                                          <p:attrName>stroke.on</p:attrName>
                                        </p:attrNameLst>
                                      </p:cBhvr>
                                      <p:to>
                                        <p:strVal val="true"/>
                                      </p:to>
                                    </p:set>
                                  </p:childTnLst>
                                </p:cTn>
                              </p:par>
                              <p:par>
                                <p:cTn id="776" presetID="7" presetClass="emph" presetSubtype="2" fill="hold" nodeType="withEffect">
                                  <p:stCondLst>
                                    <p:cond delay="0"/>
                                  </p:stCondLst>
                                  <p:childTnLst>
                                    <p:animClr clrSpc="rgb" dir="cw">
                                      <p:cBhvr>
                                        <p:cTn id="777" dur="2000" fill="hold"/>
                                        <p:tgtEl>
                                          <p:spTgt spid="17"/>
                                        </p:tgtEl>
                                        <p:attrNameLst>
                                          <p:attrName>stroke.color</p:attrName>
                                        </p:attrNameLst>
                                      </p:cBhvr>
                                      <p:to>
                                        <a:srgbClr val="9C9C9C"/>
                                      </p:to>
                                    </p:animClr>
                                    <p:set>
                                      <p:cBhvr>
                                        <p:cTn id="778" dur="2000" fill="hold"/>
                                        <p:tgtEl>
                                          <p:spTgt spid="17"/>
                                        </p:tgtEl>
                                        <p:attrNameLst>
                                          <p:attrName>stroke.on</p:attrName>
                                        </p:attrNameLst>
                                      </p:cBhvr>
                                      <p:to>
                                        <p:strVal val="true"/>
                                      </p:to>
                                    </p:set>
                                  </p:childTnLst>
                                </p:cTn>
                              </p:par>
                              <p:par>
                                <p:cTn id="779" presetID="7" presetClass="emph" presetSubtype="2" fill="hold" nodeType="withEffect">
                                  <p:stCondLst>
                                    <p:cond delay="0"/>
                                  </p:stCondLst>
                                  <p:childTnLst>
                                    <p:animClr clrSpc="rgb" dir="cw">
                                      <p:cBhvr>
                                        <p:cTn id="780" dur="2000" fill="hold"/>
                                        <p:tgtEl>
                                          <p:spTgt spid="16"/>
                                        </p:tgtEl>
                                        <p:attrNameLst>
                                          <p:attrName>stroke.color</p:attrName>
                                        </p:attrNameLst>
                                      </p:cBhvr>
                                      <p:to>
                                        <a:srgbClr val="9C9C9C"/>
                                      </p:to>
                                    </p:animClr>
                                    <p:set>
                                      <p:cBhvr>
                                        <p:cTn id="781" dur="2000" fill="hold"/>
                                        <p:tgtEl>
                                          <p:spTgt spid="16"/>
                                        </p:tgtEl>
                                        <p:attrNameLst>
                                          <p:attrName>stroke.on</p:attrName>
                                        </p:attrNameLst>
                                      </p:cBhvr>
                                      <p:to>
                                        <p:strVal val="true"/>
                                      </p:to>
                                    </p:set>
                                  </p:childTnLst>
                                </p:cTn>
                              </p:par>
                              <p:par>
                                <p:cTn id="782" presetID="7" presetClass="emph" presetSubtype="2" fill="hold" nodeType="withEffect">
                                  <p:stCondLst>
                                    <p:cond delay="0"/>
                                  </p:stCondLst>
                                  <p:childTnLst>
                                    <p:animClr clrSpc="rgb" dir="cw">
                                      <p:cBhvr>
                                        <p:cTn id="783" dur="2000" fill="hold"/>
                                        <p:tgtEl>
                                          <p:spTgt spid="11"/>
                                        </p:tgtEl>
                                        <p:attrNameLst>
                                          <p:attrName>stroke.color</p:attrName>
                                        </p:attrNameLst>
                                      </p:cBhvr>
                                      <p:to>
                                        <a:srgbClr val="9C9C9C"/>
                                      </p:to>
                                    </p:animClr>
                                    <p:set>
                                      <p:cBhvr>
                                        <p:cTn id="784" dur="2000" fill="hold"/>
                                        <p:tgtEl>
                                          <p:spTgt spid="11"/>
                                        </p:tgtEl>
                                        <p:attrNameLst>
                                          <p:attrName>stroke.on</p:attrName>
                                        </p:attrNameLst>
                                      </p:cBhvr>
                                      <p:to>
                                        <p:strVal val="true"/>
                                      </p:to>
                                    </p:set>
                                  </p:childTnLst>
                                </p:cTn>
                              </p:par>
                              <p:par>
                                <p:cTn id="785" presetID="7" presetClass="emph" presetSubtype="2" fill="hold" nodeType="withEffect">
                                  <p:stCondLst>
                                    <p:cond delay="0"/>
                                  </p:stCondLst>
                                  <p:childTnLst>
                                    <p:animClr clrSpc="rgb" dir="cw">
                                      <p:cBhvr>
                                        <p:cTn id="786" dur="2000" fill="hold"/>
                                        <p:tgtEl>
                                          <p:spTgt spid="8"/>
                                        </p:tgtEl>
                                        <p:attrNameLst>
                                          <p:attrName>stroke.color</p:attrName>
                                        </p:attrNameLst>
                                      </p:cBhvr>
                                      <p:to>
                                        <a:srgbClr val="9C9C9C"/>
                                      </p:to>
                                    </p:animClr>
                                    <p:set>
                                      <p:cBhvr>
                                        <p:cTn id="787" dur="2000" fill="hold"/>
                                        <p:tgtEl>
                                          <p:spTgt spid="8"/>
                                        </p:tgtEl>
                                        <p:attrNameLst>
                                          <p:attrName>stroke.on</p:attrName>
                                        </p:attrNameLst>
                                      </p:cBhvr>
                                      <p:to>
                                        <p:strVal val="true"/>
                                      </p:to>
                                    </p:set>
                                  </p:childTnLst>
                                </p:cTn>
                              </p:par>
                              <p:par>
                                <p:cTn id="788" presetID="7" presetClass="emph" presetSubtype="2" fill="hold" nodeType="withEffect">
                                  <p:stCondLst>
                                    <p:cond delay="0"/>
                                  </p:stCondLst>
                                  <p:childTnLst>
                                    <p:animClr clrSpc="rgb" dir="cw">
                                      <p:cBhvr>
                                        <p:cTn id="789" dur="2000" fill="hold"/>
                                        <p:tgtEl>
                                          <p:spTgt spid="13"/>
                                        </p:tgtEl>
                                        <p:attrNameLst>
                                          <p:attrName>stroke.color</p:attrName>
                                        </p:attrNameLst>
                                      </p:cBhvr>
                                      <p:to>
                                        <a:srgbClr val="9C9C9C"/>
                                      </p:to>
                                    </p:animClr>
                                    <p:set>
                                      <p:cBhvr>
                                        <p:cTn id="790" dur="2000" fill="hold"/>
                                        <p:tgtEl>
                                          <p:spTgt spid="13"/>
                                        </p:tgtEl>
                                        <p:attrNameLst>
                                          <p:attrName>stroke.on</p:attrName>
                                        </p:attrNameLst>
                                      </p:cBhvr>
                                      <p:to>
                                        <p:strVal val="true"/>
                                      </p:to>
                                    </p:set>
                                  </p:childTnLst>
                                </p:cTn>
                              </p:par>
                              <p:par>
                                <p:cTn id="791" presetID="7" presetClass="emph" presetSubtype="2" fill="hold" nodeType="withEffect">
                                  <p:stCondLst>
                                    <p:cond delay="0"/>
                                  </p:stCondLst>
                                  <p:childTnLst>
                                    <p:animClr clrSpc="rgb" dir="cw">
                                      <p:cBhvr>
                                        <p:cTn id="792" dur="2000" fill="hold"/>
                                        <p:tgtEl>
                                          <p:spTgt spid="20"/>
                                        </p:tgtEl>
                                        <p:attrNameLst>
                                          <p:attrName>stroke.color</p:attrName>
                                        </p:attrNameLst>
                                      </p:cBhvr>
                                      <p:to>
                                        <a:srgbClr val="9C9C9C"/>
                                      </p:to>
                                    </p:animClr>
                                    <p:set>
                                      <p:cBhvr>
                                        <p:cTn id="793" dur="2000" fill="hold"/>
                                        <p:tgtEl>
                                          <p:spTgt spid="20"/>
                                        </p:tgtEl>
                                        <p:attrNameLst>
                                          <p:attrName>stroke.on</p:attrName>
                                        </p:attrNameLst>
                                      </p:cBhvr>
                                      <p:to>
                                        <p:strVal val="true"/>
                                      </p:to>
                                    </p:set>
                                  </p:childTnLst>
                                </p:cTn>
                              </p:par>
                              <p:par>
                                <p:cTn id="794" presetID="7" presetClass="emph" presetSubtype="2" fill="hold" nodeType="withEffect">
                                  <p:stCondLst>
                                    <p:cond delay="0"/>
                                  </p:stCondLst>
                                  <p:childTnLst>
                                    <p:animClr clrSpc="rgb" dir="cw">
                                      <p:cBhvr>
                                        <p:cTn id="795" dur="2000" fill="hold"/>
                                        <p:tgtEl>
                                          <p:spTgt spid="15"/>
                                        </p:tgtEl>
                                        <p:attrNameLst>
                                          <p:attrName>stroke.color</p:attrName>
                                        </p:attrNameLst>
                                      </p:cBhvr>
                                      <p:to>
                                        <a:srgbClr val="9C9C9C"/>
                                      </p:to>
                                    </p:animClr>
                                    <p:set>
                                      <p:cBhvr>
                                        <p:cTn id="796" dur="2000" fill="hold"/>
                                        <p:tgtEl>
                                          <p:spTgt spid="15"/>
                                        </p:tgtEl>
                                        <p:attrNameLst>
                                          <p:attrName>stroke.on</p:attrName>
                                        </p:attrNameLst>
                                      </p:cBhvr>
                                      <p:to>
                                        <p:strVal val="true"/>
                                      </p:to>
                                    </p:set>
                                  </p:childTnLst>
                                </p:cTn>
                              </p:par>
                              <p:par>
                                <p:cTn id="797" presetID="7" presetClass="emph" presetSubtype="2" fill="hold" nodeType="withEffect">
                                  <p:stCondLst>
                                    <p:cond delay="0"/>
                                  </p:stCondLst>
                                  <p:childTnLst>
                                    <p:animClr clrSpc="rgb" dir="cw">
                                      <p:cBhvr>
                                        <p:cTn id="798" dur="2000" fill="hold"/>
                                        <p:tgtEl>
                                          <p:spTgt spid="14"/>
                                        </p:tgtEl>
                                        <p:attrNameLst>
                                          <p:attrName>stroke.color</p:attrName>
                                        </p:attrNameLst>
                                      </p:cBhvr>
                                      <p:to>
                                        <a:srgbClr val="9C9C9C"/>
                                      </p:to>
                                    </p:animClr>
                                    <p:set>
                                      <p:cBhvr>
                                        <p:cTn id="799"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99" grpId="0"/>
      <p:bldP spid="8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8AAA-D2ED-7F40-8C83-0B9F48C3BFFF}"/>
              </a:ext>
            </a:extLst>
          </p:cNvPr>
          <p:cNvSpPr>
            <a:spLocks noGrp="1"/>
          </p:cNvSpPr>
          <p:nvPr>
            <p:ph type="title"/>
          </p:nvPr>
        </p:nvSpPr>
        <p:spPr/>
        <p:txBody>
          <a:bodyPr/>
          <a:lstStyle/>
          <a:p>
            <a:r>
              <a:rPr lang="en-US" spc="-25" dirty="0">
                <a:latin typeface="Arial"/>
                <a:cs typeface="Arial"/>
              </a:rPr>
              <a:t>Bellman-Ford </a:t>
            </a:r>
            <a:r>
              <a:rPr lang="en-US" spc="42" dirty="0">
                <a:latin typeface="Arial"/>
                <a:cs typeface="Arial"/>
              </a:rPr>
              <a:t>Algorithm</a:t>
            </a:r>
            <a:r>
              <a:rPr lang="en-US" spc="120" dirty="0">
                <a:latin typeface="Arial"/>
                <a:cs typeface="Arial"/>
              </a:rPr>
              <a:t> </a:t>
            </a:r>
            <a:r>
              <a:rPr lang="en-US" spc="21" dirty="0">
                <a:latin typeface="Arial"/>
                <a:cs typeface="Arial"/>
              </a:rPr>
              <a:t>Visualization</a:t>
            </a:r>
            <a:endParaRPr lang="en-US" dirty="0"/>
          </a:p>
        </p:txBody>
      </p:sp>
      <p:sp>
        <p:nvSpPr>
          <p:cNvPr id="4" name="object 2">
            <a:extLst>
              <a:ext uri="{FF2B5EF4-FFF2-40B4-BE49-F238E27FC236}">
                <a16:creationId xmlns:a16="http://schemas.microsoft.com/office/drawing/2014/main" id="{8ACCFDE7-784B-2D4B-AE19-C79BF0BFD373}"/>
              </a:ext>
            </a:extLst>
          </p:cNvPr>
          <p:cNvSpPr/>
          <p:nvPr/>
        </p:nvSpPr>
        <p:spPr>
          <a:xfrm>
            <a:off x="536895" y="1308683"/>
            <a:ext cx="8028265" cy="4915948"/>
          </a:xfrm>
          <a:custGeom>
            <a:avLst/>
            <a:gdLst/>
            <a:ahLst/>
            <a:cxnLst/>
            <a:rect l="l" t="t" r="r" b="b"/>
            <a:pathLst>
              <a:path w="11785600" h="7454900">
                <a:moveTo>
                  <a:pt x="0" y="0"/>
                </a:moveTo>
                <a:lnTo>
                  <a:pt x="11785600" y="0"/>
                </a:lnTo>
                <a:lnTo>
                  <a:pt x="11785600" y="7454900"/>
                </a:lnTo>
                <a:lnTo>
                  <a:pt x="0" y="7454900"/>
                </a:lnTo>
                <a:lnTo>
                  <a:pt x="0" y="0"/>
                </a:lnTo>
                <a:close/>
              </a:path>
            </a:pathLst>
          </a:custGeom>
          <a:solidFill>
            <a:srgbClr val="FFFFFF"/>
          </a:solidFill>
          <a:ln>
            <a:solidFill>
              <a:schemeClr val="accent2"/>
            </a:solidFill>
          </a:ln>
        </p:spPr>
        <p:txBody>
          <a:bodyPr wrap="square" lIns="0" tIns="0" rIns="0" bIns="0" rtlCol="0"/>
          <a:lstStyle/>
          <a:p>
            <a:endParaRPr sz="1266"/>
          </a:p>
        </p:txBody>
      </p:sp>
      <p:sp>
        <p:nvSpPr>
          <p:cNvPr id="5" name="object 4">
            <a:extLst>
              <a:ext uri="{FF2B5EF4-FFF2-40B4-BE49-F238E27FC236}">
                <a16:creationId xmlns:a16="http://schemas.microsoft.com/office/drawing/2014/main" id="{C9961B57-A101-A046-8656-715012CDF45F}"/>
              </a:ext>
            </a:extLst>
          </p:cNvPr>
          <p:cNvSpPr txBox="1"/>
          <p:nvPr/>
        </p:nvSpPr>
        <p:spPr>
          <a:xfrm>
            <a:off x="3562351" y="1567773"/>
            <a:ext cx="10179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7</a:t>
            </a:r>
            <a:endParaRPr sz="1230">
              <a:latin typeface="Trebuchet MS"/>
              <a:cs typeface="Trebuchet MS"/>
            </a:endParaRPr>
          </a:p>
        </p:txBody>
      </p:sp>
      <p:sp>
        <p:nvSpPr>
          <p:cNvPr id="6" name="object 5">
            <a:extLst>
              <a:ext uri="{FF2B5EF4-FFF2-40B4-BE49-F238E27FC236}">
                <a16:creationId xmlns:a16="http://schemas.microsoft.com/office/drawing/2014/main" id="{454A77BC-C1A0-A542-A16B-9379285B5828}"/>
              </a:ext>
            </a:extLst>
          </p:cNvPr>
          <p:cNvSpPr txBox="1"/>
          <p:nvPr/>
        </p:nvSpPr>
        <p:spPr>
          <a:xfrm>
            <a:off x="6309737" y="1570902"/>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10</a:t>
            </a:r>
            <a:endParaRPr sz="1230">
              <a:latin typeface="Trebuchet MS"/>
              <a:cs typeface="Trebuchet MS"/>
            </a:endParaRPr>
          </a:p>
        </p:txBody>
      </p:sp>
      <p:sp>
        <p:nvSpPr>
          <p:cNvPr id="7" name="object 6">
            <a:extLst>
              <a:ext uri="{FF2B5EF4-FFF2-40B4-BE49-F238E27FC236}">
                <a16:creationId xmlns:a16="http://schemas.microsoft.com/office/drawing/2014/main" id="{7A2A1186-E15A-D34C-8B7B-BF4F1FF68888}"/>
              </a:ext>
            </a:extLst>
          </p:cNvPr>
          <p:cNvSpPr txBox="1"/>
          <p:nvPr/>
        </p:nvSpPr>
        <p:spPr>
          <a:xfrm>
            <a:off x="780376" y="4089260"/>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13</a:t>
            </a:r>
            <a:endParaRPr sz="1230">
              <a:latin typeface="Trebuchet MS"/>
              <a:cs typeface="Trebuchet MS"/>
            </a:endParaRPr>
          </a:p>
        </p:txBody>
      </p:sp>
      <p:sp>
        <p:nvSpPr>
          <p:cNvPr id="8" name="object 7">
            <a:extLst>
              <a:ext uri="{FF2B5EF4-FFF2-40B4-BE49-F238E27FC236}">
                <a16:creationId xmlns:a16="http://schemas.microsoft.com/office/drawing/2014/main" id="{ADCCE1A7-2ECC-4F46-9A0B-7435DB0C1396}"/>
              </a:ext>
            </a:extLst>
          </p:cNvPr>
          <p:cNvSpPr txBox="1"/>
          <p:nvPr/>
        </p:nvSpPr>
        <p:spPr>
          <a:xfrm>
            <a:off x="3487864" y="4132891"/>
            <a:ext cx="268784" cy="198300"/>
          </a:xfrm>
          <a:prstGeom prst="rect">
            <a:avLst/>
          </a:prstGeom>
        </p:spPr>
        <p:txBody>
          <a:bodyPr vert="horz" wrap="square" lIns="0" tIns="8930" rIns="0" bIns="0" rtlCol="0">
            <a:spAutoFit/>
          </a:bodyPr>
          <a:lstStyle/>
          <a:p>
            <a:pPr marL="8929">
              <a:spcBef>
                <a:spcPts val="70"/>
              </a:spcBef>
            </a:pPr>
            <a:r>
              <a:rPr sz="1230" b="1" spc="-46" dirty="0">
                <a:solidFill>
                  <a:srgbClr val="BF311A"/>
                </a:solidFill>
                <a:latin typeface="Trebuchet MS"/>
                <a:cs typeface="Trebuchet MS"/>
              </a:rPr>
              <a:t>SPT</a:t>
            </a:r>
            <a:endParaRPr sz="1230">
              <a:latin typeface="Trebuchet MS"/>
              <a:cs typeface="Trebuchet MS"/>
            </a:endParaRPr>
          </a:p>
        </p:txBody>
      </p:sp>
      <p:sp>
        <p:nvSpPr>
          <p:cNvPr id="9" name="object 8">
            <a:extLst>
              <a:ext uri="{FF2B5EF4-FFF2-40B4-BE49-F238E27FC236}">
                <a16:creationId xmlns:a16="http://schemas.microsoft.com/office/drawing/2014/main" id="{D67A8856-12C3-4F41-AE4F-814ABEEE3C17}"/>
              </a:ext>
            </a:extLst>
          </p:cNvPr>
          <p:cNvSpPr/>
          <p:nvPr/>
        </p:nvSpPr>
        <p:spPr>
          <a:xfrm>
            <a:off x="1044303" y="1599008"/>
            <a:ext cx="1787391" cy="1788496"/>
          </a:xfrm>
          <a:prstGeom prst="rect">
            <a:avLst/>
          </a:prstGeom>
          <a:blipFill>
            <a:blip r:embed="rId2"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16E38889-4ECB-C047-A315-9935173C3D57}"/>
              </a:ext>
            </a:extLst>
          </p:cNvPr>
          <p:cNvSpPr/>
          <p:nvPr/>
        </p:nvSpPr>
        <p:spPr>
          <a:xfrm>
            <a:off x="3738494" y="1595829"/>
            <a:ext cx="1793064" cy="1792129"/>
          </a:xfrm>
          <a:prstGeom prst="rect">
            <a:avLst/>
          </a:prstGeom>
          <a:blipFill>
            <a:blip r:embed="rId3" cstate="print"/>
            <a:stretch>
              <a:fillRect/>
            </a:stretch>
          </a:blipFill>
        </p:spPr>
        <p:txBody>
          <a:bodyPr wrap="square" lIns="0" tIns="0" rIns="0" bIns="0" rtlCol="0"/>
          <a:lstStyle/>
          <a:p>
            <a:endParaRPr sz="1266"/>
          </a:p>
        </p:txBody>
      </p:sp>
      <p:sp>
        <p:nvSpPr>
          <p:cNvPr id="11" name="object 10">
            <a:extLst>
              <a:ext uri="{FF2B5EF4-FFF2-40B4-BE49-F238E27FC236}">
                <a16:creationId xmlns:a16="http://schemas.microsoft.com/office/drawing/2014/main" id="{CCC49B18-AC33-C049-B97F-E09CD46A6819}"/>
              </a:ext>
            </a:extLst>
          </p:cNvPr>
          <p:cNvSpPr/>
          <p:nvPr/>
        </p:nvSpPr>
        <p:spPr>
          <a:xfrm>
            <a:off x="6559481" y="1598954"/>
            <a:ext cx="1798715" cy="1792102"/>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6DBAE873-C204-0541-A63C-EF5DDD8CF5F3}"/>
              </a:ext>
            </a:extLst>
          </p:cNvPr>
          <p:cNvSpPr/>
          <p:nvPr/>
        </p:nvSpPr>
        <p:spPr>
          <a:xfrm>
            <a:off x="1030013" y="4136941"/>
            <a:ext cx="1798715" cy="1797769"/>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858621C6-FEC3-4342-9CDC-BE11F60CFD7A}"/>
              </a:ext>
            </a:extLst>
          </p:cNvPr>
          <p:cNvSpPr/>
          <p:nvPr/>
        </p:nvSpPr>
        <p:spPr>
          <a:xfrm>
            <a:off x="3789840" y="4161596"/>
            <a:ext cx="1798707" cy="1797778"/>
          </a:xfrm>
          <a:prstGeom prst="rect">
            <a:avLst/>
          </a:prstGeom>
          <a:blipFill>
            <a:blip r:embed="rId6" cstate="print"/>
            <a:stretch>
              <a:fillRect/>
            </a:stretch>
          </a:blipFill>
        </p:spPr>
        <p:txBody>
          <a:bodyPr wrap="square" lIns="0" tIns="0" rIns="0" bIns="0" rtlCol="0"/>
          <a:lstStyle/>
          <a:p>
            <a:endParaRPr sz="1266"/>
          </a:p>
        </p:txBody>
      </p:sp>
      <p:sp>
        <p:nvSpPr>
          <p:cNvPr id="14" name="object 13">
            <a:extLst>
              <a:ext uri="{FF2B5EF4-FFF2-40B4-BE49-F238E27FC236}">
                <a16:creationId xmlns:a16="http://schemas.microsoft.com/office/drawing/2014/main" id="{D3C3148F-C0E0-6342-9F0B-C856E6CE0124}"/>
              </a:ext>
            </a:extLst>
          </p:cNvPr>
          <p:cNvSpPr txBox="1"/>
          <p:nvPr/>
        </p:nvSpPr>
        <p:spPr>
          <a:xfrm>
            <a:off x="689521" y="1364298"/>
            <a:ext cx="680983" cy="198300"/>
          </a:xfrm>
          <a:prstGeom prst="rect">
            <a:avLst/>
          </a:prstGeom>
        </p:spPr>
        <p:txBody>
          <a:bodyPr vert="horz" wrap="square" lIns="0" tIns="8930" rIns="0" bIns="0" rtlCol="0">
            <a:spAutoFit/>
          </a:bodyPr>
          <a:lstStyle/>
          <a:p>
            <a:pPr marL="155818" marR="3572" indent="-147335">
              <a:spcBef>
                <a:spcPts val="70"/>
              </a:spcBef>
            </a:pPr>
            <a:r>
              <a:rPr sz="1230" b="1" dirty="0">
                <a:solidFill>
                  <a:srgbClr val="BF311A"/>
                </a:solidFill>
                <a:latin typeface="Trebuchet MS"/>
              </a:rPr>
              <a:t>passes  4</a:t>
            </a:r>
          </a:p>
        </p:txBody>
      </p:sp>
    </p:spTree>
    <p:extLst>
      <p:ext uri="{BB962C8B-B14F-4D97-AF65-F5344CB8AC3E}">
        <p14:creationId xmlns:p14="http://schemas.microsoft.com/office/powerpoint/2010/main" val="1833365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850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node.</a:t>
            </a:r>
          </a:p>
          <a:p>
            <a:pPr lvl="1"/>
            <a:r>
              <a:rPr lang="en-GB" dirty="0"/>
              <a:t>Works only on graphs with non-negative edge weights.</a:t>
            </a:r>
          </a:p>
          <a:p>
            <a:pPr lvl="1"/>
            <a:r>
              <a:rPr lang="en-GB" dirty="0"/>
              <a:t>Time complexity of O(V^2) for a dense graph and O(E log V) for a sparse graph.</a:t>
            </a:r>
          </a:p>
          <a:p>
            <a:r>
              <a:rPr lang="en-GB" dirty="0"/>
              <a:t>Bellman-Ford Algorithm:</a:t>
            </a:r>
          </a:p>
          <a:p>
            <a:pPr lvl="1"/>
            <a:r>
              <a:rPr lang="en-GB" dirty="0"/>
              <a:t>Iteratively relaxes all edges V-1 times, where V is the number of vertices.</a:t>
            </a:r>
          </a:p>
          <a:p>
            <a:pPr lvl="1"/>
            <a:r>
              <a:rPr lang="en-GB" dirty="0"/>
              <a:t>Does not use a priority queue.</a:t>
            </a:r>
          </a:p>
          <a:p>
            <a:pPr lvl="1"/>
            <a:r>
              <a:rPr lang="en-GB" dirty="0"/>
              <a:t>Can handle graphs with negative edge weights, and can detect negative cycles.</a:t>
            </a:r>
          </a:p>
          <a:p>
            <a:pPr lvl="1"/>
            <a:r>
              <a:rPr lang="en-GB" dirty="0"/>
              <a:t>Time complexity of O(VE), where V is the number of vertices and E is the number of edges in the graph.</a:t>
            </a:r>
          </a:p>
          <a:p>
            <a:r>
              <a:rPr lang="en-GB" dirty="0"/>
              <a:t>Dijkstra's algorithm is faster and more efficient for graphs with non-negative weights, the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450946"/>
            <a:ext cx="7118463" cy="369332"/>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extLst>
              <p:ext uri="{D42A27DB-BD31-4B8C-83A1-F6EECF244321}">
                <p14:modId xmlns:p14="http://schemas.microsoft.com/office/powerpoint/2010/main" val="1107638980"/>
              </p:ext>
            </p:extLst>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extLst>
              <p:ext uri="{D42A27DB-BD31-4B8C-83A1-F6EECF244321}">
                <p14:modId xmlns:p14="http://schemas.microsoft.com/office/powerpoint/2010/main" val="133044227"/>
              </p:ext>
            </p:extLst>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0" name="object 2">
            <a:extLst>
              <a:ext uri="{FF2B5EF4-FFF2-40B4-BE49-F238E27FC236}">
                <a16:creationId xmlns:a16="http://schemas.microsoft.com/office/drawing/2014/main" id="{64DF5E4A-CFB1-714E-B7C5-55AFDC1D39FC}"/>
              </a:ext>
            </a:extLst>
          </p:cNvPr>
          <p:cNvSpPr txBox="1"/>
          <p:nvPr/>
        </p:nvSpPr>
        <p:spPr>
          <a:xfrm>
            <a:off x="6626239" y="3650645"/>
            <a:ext cx="1635581" cy="307777"/>
          </a:xfrm>
          <a:prstGeom prst="rect">
            <a:avLst/>
          </a:prstGeom>
          <a:solidFill>
            <a:srgbClr val="FF0000"/>
          </a:solidFill>
        </p:spPr>
        <p:txBody>
          <a:bodyPr wrap="square">
            <a:spAutoFit/>
          </a:bodyPr>
          <a:lstStyle>
            <a:defPPr>
              <a:defRPr lang="en-US"/>
            </a:defPPr>
            <a:lvl1pPr algn="ctr">
              <a:defRPr sz="1600">
                <a:latin typeface="Arial"/>
                <a:cs typeface="Arial"/>
              </a:defRPr>
            </a:lvl1pPr>
          </a:lstStyle>
          <a:p>
            <a:pPr algn="l"/>
            <a:r>
              <a:rPr lang="en-US" sz="1400" dirty="0">
                <a:solidFill>
                  <a:schemeClr val="bg1"/>
                </a:solidFill>
              </a:rPr>
              <a:t>Can we use BFS?</a:t>
            </a:r>
            <a:endParaRPr sz="1400" dirty="0">
              <a:solidFill>
                <a:schemeClr val="bg1"/>
              </a:solidFill>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one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one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Each vertex 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4832583"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5706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dissolve">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animEffect transition="in" filter="dissolve">
                                      <p:cBhvr>
                                        <p:cTn id="75" dur="500"/>
                                        <p:tgtEl>
                                          <p:spTgt spid="21">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dissolv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3" end="3"/>
                                            </p:txEl>
                                          </p:spTgt>
                                        </p:tgtEl>
                                        <p:attrNameLst>
                                          <p:attrName>style.visibility</p:attrName>
                                        </p:attrNameLst>
                                      </p:cBhvr>
                                      <p:to>
                                        <p:strVal val="visible"/>
                                      </p:to>
                                    </p:set>
                                    <p:animEffect transition="in" filter="dissolve">
                                      <p:cBhvr>
                                        <p:cTn id="85" dur="500"/>
                                        <p:tgtEl>
                                          <p:spTgt spid="21">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4" end="4"/>
                                            </p:txEl>
                                          </p:spTgt>
                                        </p:tgtEl>
                                        <p:attrNameLst>
                                          <p:attrName>style.visibility</p:attrName>
                                        </p:attrNameLst>
                                      </p:cBhvr>
                                      <p:to>
                                        <p:strVal val="visible"/>
                                      </p:to>
                                    </p:set>
                                    <p:animEffect transition="in" filter="dissolve">
                                      <p:cBhvr>
                                        <p:cTn id="90" dur="500"/>
                                        <p:tgtEl>
                                          <p:spTgt spid="21">
                                            <p:txEl>
                                              <p:pRg st="4" end="4"/>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5" end="5"/>
                                            </p:txEl>
                                          </p:spTgt>
                                        </p:tgtEl>
                                        <p:attrNameLst>
                                          <p:attrName>style.visibility</p:attrName>
                                        </p:attrNameLst>
                                      </p:cBhvr>
                                      <p:to>
                                        <p:strVal val="visible"/>
                                      </p:to>
                                    </p:set>
                                    <p:animEffect transition="in" filter="dissolve">
                                      <p:cBhvr>
                                        <p:cTn id="95" dur="500"/>
                                        <p:tgtEl>
                                          <p:spTgt spid="21">
                                            <p:txEl>
                                              <p:pRg st="5" end="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1">
                                            <p:txEl>
                                              <p:pRg st="6" end="6"/>
                                            </p:txEl>
                                          </p:spTgt>
                                        </p:tgtEl>
                                        <p:attrNameLst>
                                          <p:attrName>style.visibility</p:attrName>
                                        </p:attrNameLst>
                                      </p:cBhvr>
                                      <p:to>
                                        <p:strVal val="visible"/>
                                      </p:to>
                                    </p:set>
                                    <p:animEffect transition="in" filter="dissolve">
                                      <p:cBhvr>
                                        <p:cTn id="100" dur="500"/>
                                        <p:tgtEl>
                                          <p:spTgt spid="21">
                                            <p:txEl>
                                              <p:pRg st="6" end="6"/>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dissolve">
                                      <p:cBhvr>
                                        <p:cTn id="105" dur="500"/>
                                        <p:tgtEl>
                                          <p:spTgt spid="2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dissolve">
                                      <p:cBhvr>
                                        <p:cTn id="1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0"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B6EA-BDBD-ED9F-3A5F-C80A3EA82F76}"/>
              </a:ext>
            </a:extLst>
          </p:cNvPr>
          <p:cNvSpPr>
            <a:spLocks noGrp="1"/>
          </p:cNvSpPr>
          <p:nvPr>
            <p:ph type="title"/>
          </p:nvPr>
        </p:nvSpPr>
        <p:spPr/>
        <p:txBody>
          <a:bodyPr/>
          <a:lstStyle/>
          <a:p>
            <a:r>
              <a:rPr lang="en-GB" dirty="0"/>
              <a:t>Time complexity of Bellman-Ford </a:t>
            </a:r>
            <a:endParaRPr lang="en-SE" dirty="0"/>
          </a:p>
        </p:txBody>
      </p:sp>
      <p:sp>
        <p:nvSpPr>
          <p:cNvPr id="3" name="Content Placeholder 2">
            <a:extLst>
              <a:ext uri="{FF2B5EF4-FFF2-40B4-BE49-F238E27FC236}">
                <a16:creationId xmlns:a16="http://schemas.microsoft.com/office/drawing/2014/main" id="{80FC4B37-FC31-DC00-2060-E89C84A3FA00}"/>
              </a:ext>
            </a:extLst>
          </p:cNvPr>
          <p:cNvSpPr>
            <a:spLocks noGrp="1"/>
          </p:cNvSpPr>
          <p:nvPr>
            <p:ph idx="1"/>
          </p:nvPr>
        </p:nvSpPr>
        <p:spPr/>
        <p:txBody>
          <a:bodyPr/>
          <a:lstStyle/>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is O(VE) where V is number of vertices and E is number edges . If the graph is complete, the value of E becomes O(V2). So overall time complexity becomes O(V3)</a:t>
            </a:r>
            <a:endParaRPr lang="en-SE" dirty="0"/>
          </a:p>
        </p:txBody>
      </p:sp>
    </p:spTree>
    <p:extLst>
      <p:ext uri="{BB962C8B-B14F-4D97-AF65-F5344CB8AC3E}">
        <p14:creationId xmlns:p14="http://schemas.microsoft.com/office/powerpoint/2010/main" val="2919011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FCAC-9BDF-8AA5-24F7-C7218DA59121}"/>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3C83D97F-D7E7-F706-B5A4-0D7073D21E46}"/>
              </a:ext>
            </a:extLst>
          </p:cNvPr>
          <p:cNvSpPr>
            <a:spLocks noGrp="1"/>
          </p:cNvSpPr>
          <p:nvPr>
            <p:ph idx="1"/>
          </p:nvPr>
        </p:nvSpPr>
        <p:spPr/>
        <p:txBody>
          <a:bodyPr>
            <a:normAutofit/>
          </a:bodyPr>
          <a:lstStyle/>
          <a:p>
            <a:r>
              <a:rPr lang="en-GB" dirty="0"/>
              <a:t>Given a directed graph where weight of every edge is same,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p:txBody>
      </p:sp>
    </p:spTree>
    <p:extLst>
      <p:ext uri="{BB962C8B-B14F-4D97-AF65-F5344CB8AC3E}">
        <p14:creationId xmlns:p14="http://schemas.microsoft.com/office/powerpoint/2010/main" val="2395188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4EA3-7298-9BC9-4877-7A3E38B44E8D}"/>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62D2A42C-60DC-6266-4FC3-DF5E2A4E4834}"/>
              </a:ext>
            </a:extLst>
          </p:cNvPr>
          <p:cNvSpPr>
            <a:spLocks noGrp="1"/>
          </p:cNvSpPr>
          <p:nvPr>
            <p:ph idx="1"/>
          </p:nvPr>
        </p:nvSpPr>
        <p:spPr/>
        <p:txBody>
          <a:bodyPr>
            <a:normAutofit fontScale="85000" lnSpcReduction="20000"/>
          </a:bodyPr>
          <a:lstStyle/>
          <a:p>
            <a:r>
              <a:rPr lang="en-GB" dirty="0"/>
              <a:t>Let G = (V, E) be an undirected graph with a subgraph G1 = (V1, El). Weights are assigned to edges of G as follows :</a:t>
            </a:r>
          </a:p>
          <a:p>
            <a:endParaRPr lang="en-GB" dirty="0"/>
          </a:p>
          <a:p>
            <a:endParaRPr lang="en-GB" dirty="0"/>
          </a:p>
          <a:p>
            <a:r>
              <a:rPr lang="en-GB" dirty="0"/>
              <a:t>A single-source shortest path algorithm is executed on the weighted graph (V, E, w) with an arbitrary vertex ν1 of V1 as the source. Which of the following can always be inferred from the path costs computed?</a:t>
            </a:r>
          </a:p>
          <a:p>
            <a:r>
              <a:rPr lang="en-GB" dirty="0"/>
              <a:t>A. The number of edges in the shortest paths from ν1 to all vertices of G</a:t>
            </a:r>
          </a:p>
          <a:p>
            <a:r>
              <a:rPr lang="en-GB" dirty="0"/>
              <a:t>B. G1 is connected or not</a:t>
            </a:r>
          </a:p>
          <a:p>
            <a:r>
              <a:rPr lang="en-GB" dirty="0"/>
              <a:t>C. V1 forms a clique in G</a:t>
            </a:r>
          </a:p>
          <a:p>
            <a:r>
              <a:rPr lang="en-GB" dirty="0"/>
              <a:t>D. G1 is a tree</a:t>
            </a:r>
          </a:p>
          <a:p>
            <a:r>
              <a:rPr lang="en-GB" dirty="0"/>
              <a:t>ANS: B</a:t>
            </a:r>
          </a:p>
          <a:p>
            <a:r>
              <a:rPr lang="en-GB" dirty="0"/>
              <a:t>When shortest path shortest path from v1 (one of the vertices in V1) is computed. G1 is connected if the distance from v1 to any other vertex in V1 is greater than 0, otherwise G1 is disconnected.</a:t>
            </a:r>
            <a:endParaRPr lang="en-SE" dirty="0"/>
          </a:p>
        </p:txBody>
      </p:sp>
      <p:pic>
        <p:nvPicPr>
          <p:cNvPr id="10242" name="Picture 2" descr="GATECS2003Q67">
            <a:extLst>
              <a:ext uri="{FF2B5EF4-FFF2-40B4-BE49-F238E27FC236}">
                <a16:creationId xmlns:a16="http://schemas.microsoft.com/office/drawing/2014/main" id="{A67CFBD3-377A-2152-B3DC-0B8C96A22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948" y="2120333"/>
            <a:ext cx="2505978" cy="63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830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063D-3410-247F-9D55-9856F3B83D4F}"/>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B41EE3C6-ACDE-8D1E-4EDC-89975511D050}"/>
              </a:ext>
            </a:extLst>
          </p:cNvPr>
          <p:cNvSpPr>
            <a:spLocks noGrp="1"/>
          </p:cNvSpPr>
          <p:nvPr>
            <p:ph idx="1"/>
          </p:nvPr>
        </p:nvSpPr>
        <p:spPr/>
        <p:txBody>
          <a:bodyPr>
            <a:normAutofit lnSpcReduction="10000"/>
          </a:bodyPr>
          <a:lstStyle/>
          <a:p>
            <a:r>
              <a:rPr lang="en-GB" dirty="0"/>
              <a:t>Let G = (V, E) be a simple undirected graph, and s be a particular vertex in it called the source. For x ∈ V, let d(x) denote the shortest distance in G from s to x. A breadth first search (BFS) is performed starting at s. Let T be the resultant BFS tree. If (u, v) is an edge of G that is not in T, then which one of the following CANNOT be the value of d(u) – d(v)?</a:t>
            </a:r>
          </a:p>
          <a:p>
            <a:r>
              <a:rPr lang="en-GB" dirty="0"/>
              <a:t>A. -1 B. 0 C. 1 D. 2</a:t>
            </a:r>
          </a:p>
          <a:p>
            <a:r>
              <a:rPr lang="en-GB" dirty="0"/>
              <a:t>ANS: D</a:t>
            </a:r>
          </a:p>
          <a:p>
            <a:r>
              <a:rPr lang="en-GB" dirty="0"/>
              <a:t>Note that the given graph is undirected, so an edge (u, v) also means (v, u) is also an edge. Since a shorter path can always be obtained by using edge (u, v) or (v, u), the difference between d(u) and d(v) can not be more than 1.</a:t>
            </a:r>
            <a:endParaRPr lang="en-SE" dirty="0"/>
          </a:p>
        </p:txBody>
      </p:sp>
    </p:spTree>
    <p:extLst>
      <p:ext uri="{BB962C8B-B14F-4D97-AF65-F5344CB8AC3E}">
        <p14:creationId xmlns:p14="http://schemas.microsoft.com/office/powerpoint/2010/main" val="3158325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lstStyle/>
          <a:p>
            <a:r>
              <a:rPr lang="en-GB" dirty="0" err="1"/>
              <a:t>Dijkstras</a:t>
            </a:r>
            <a:r>
              <a:rPr lang="en-GB" dirty="0"/>
              <a:t> Shortest Path Algorithm Explained | With Example | Graph Theory</a:t>
            </a:r>
          </a:p>
          <a:p>
            <a:pPr lvl="1"/>
            <a:r>
              <a:rPr lang="en-GB" dirty="0">
                <a:hlinkClick r:id="rId2"/>
              </a:rPr>
              <a:t>https://www.youtube.com/watch?v=bZkzH5x0SKU</a:t>
            </a:r>
            <a:r>
              <a:rPr lang="en-GB" dirty="0"/>
              <a:t> </a:t>
            </a:r>
          </a:p>
          <a:p>
            <a:r>
              <a:rPr lang="en-GB" dirty="0"/>
              <a:t>Dijkstra's algorithm in 3 minutes</a:t>
            </a:r>
          </a:p>
          <a:p>
            <a:pPr lvl="1"/>
            <a:r>
              <a:rPr lang="en-GB" dirty="0">
                <a:hlinkClick r:id="rId3"/>
              </a:rPr>
              <a:t>https://www.youtube.com/watch?v=_lHSawdgXpI</a:t>
            </a:r>
            <a:r>
              <a:rPr lang="en-GB" dirty="0"/>
              <a:t> </a:t>
            </a:r>
          </a:p>
          <a:p>
            <a:r>
              <a:rPr lang="en-GB" dirty="0"/>
              <a:t>Bellman-Ford in 4 minutes — Theory</a:t>
            </a:r>
          </a:p>
          <a:p>
            <a:pPr lvl="1"/>
            <a:r>
              <a:rPr lang="en-GB" dirty="0">
                <a:hlinkClick r:id="rId4"/>
              </a:rPr>
              <a:t>https://www.youtube.com/watch?v=9PHkk0UavIM</a:t>
            </a:r>
            <a:endParaRPr lang="en-GB" dirty="0"/>
          </a:p>
          <a:p>
            <a:r>
              <a:rPr lang="en-GB" dirty="0"/>
              <a:t>Bellman-Ford in 5 minutes — Step by step example</a:t>
            </a:r>
          </a:p>
          <a:p>
            <a:pPr lvl="1"/>
            <a:r>
              <a:rPr lang="en-GB" dirty="0">
                <a:hlinkClick r:id="rId5"/>
              </a:rPr>
              <a:t>https://www.youtube.com/watch?v=obWXjtg0L64</a:t>
            </a:r>
            <a:r>
              <a:rPr lang="en-GB" dirty="0"/>
              <a:t> </a:t>
            </a:r>
          </a:p>
        </p:txBody>
      </p:sp>
    </p:spTree>
    <p:extLst>
      <p:ext uri="{BB962C8B-B14F-4D97-AF65-F5344CB8AC3E}">
        <p14:creationId xmlns:p14="http://schemas.microsoft.com/office/powerpoint/2010/main" val="134551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pPr lvl="1"/>
            <a:r>
              <a:rPr lang="en-GB" dirty="0"/>
              <a:t>Strongly Connected Component</a:t>
            </a:r>
          </a:p>
          <a:p>
            <a:r>
              <a:rPr lang="en-GB" dirty="0"/>
              <a:t>ANS: Topological Sort</a:t>
            </a:r>
          </a:p>
          <a:p>
            <a:r>
              <a:rPr lang="en-GB" dirty="0"/>
              <a:t>Using Topological Sort, we can find single source shortest paths in O(V+E) time which is the most efficient algorithm</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distant vertex 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p:txBody>
          <a:bodyPr>
            <a:normAutofit fontScale="85000" lnSpcReduction="20000"/>
          </a:bodyPr>
          <a:lstStyle/>
          <a:p>
            <a:r>
              <a:rPr lang="en-GB" dirty="0"/>
              <a:t>Let G be a directed graph whose vertex set is the set of numbers from 1 to 100. There is an edge from a vertex </a:t>
            </a:r>
            <a:r>
              <a:rPr lang="en-GB" dirty="0" err="1"/>
              <a:t>i</a:t>
            </a:r>
            <a:r>
              <a:rPr lang="en-GB" dirty="0"/>
              <a:t> to a vertex j if either j = </a:t>
            </a:r>
            <a:r>
              <a:rPr lang="en-GB" dirty="0" err="1"/>
              <a:t>i</a:t>
            </a:r>
            <a:r>
              <a:rPr lang="en-GB" dirty="0"/>
              <a:t> + 1 or j = 3i. The minimum number of edges in a path in G from vertex 1 to vertex 100 is </a:t>
            </a:r>
          </a:p>
          <a:p>
            <a:r>
              <a:rPr lang="en-GB" dirty="0"/>
              <a:t>A. 4 B. 7 C. 23 D. 99</a:t>
            </a:r>
          </a:p>
          <a:p>
            <a:r>
              <a:rPr lang="en-GB" dirty="0"/>
              <a:t>ANS: 7</a:t>
            </a:r>
          </a:p>
          <a:p>
            <a:r>
              <a:rPr lang="en-GB" dirty="0"/>
              <a:t>The task is to find minimum number of edges in a path in G from vertex 1 to vertex 100 such that we can move to either i+1 or 3i from 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E8D7-82A1-314C-A36F-EED19F534296}"/>
              </a:ext>
            </a:extLst>
          </p:cNvPr>
          <p:cNvSpPr>
            <a:spLocks noGrp="1"/>
          </p:cNvSpPr>
          <p:nvPr>
            <p:ph type="title"/>
          </p:nvPr>
        </p:nvSpPr>
        <p:spPr>
          <a:xfrm>
            <a:off x="0" y="274638"/>
            <a:ext cx="9144000" cy="1143000"/>
          </a:xfrm>
        </p:spPr>
        <p:txBody>
          <a:bodyPr>
            <a:normAutofit/>
          </a:bodyPr>
          <a:lstStyle/>
          <a:p>
            <a:r>
              <a:rPr lang="en-US" sz="2800" dirty="0"/>
              <a:t>Data Structures for Single-source Shortest Paths</a:t>
            </a:r>
          </a:p>
        </p:txBody>
      </p:sp>
      <p:sp>
        <p:nvSpPr>
          <p:cNvPr id="4" name="Rectangle 3">
            <a:extLst>
              <a:ext uri="{FF2B5EF4-FFF2-40B4-BE49-F238E27FC236}">
                <a16:creationId xmlns:a16="http://schemas.microsoft.com/office/drawing/2014/main" id="{5C980363-1C83-FB42-95A9-CCBB39E6BB95}"/>
              </a:ext>
            </a:extLst>
          </p:cNvPr>
          <p:cNvSpPr/>
          <p:nvPr/>
        </p:nvSpPr>
        <p:spPr>
          <a:xfrm>
            <a:off x="448811" y="1383100"/>
            <a:ext cx="5314013" cy="338554"/>
          </a:xfrm>
          <a:prstGeom prst="rect">
            <a:avLst/>
          </a:prstGeom>
          <a:solidFill>
            <a:srgbClr val="E6A20E"/>
          </a:solidFill>
        </p:spPr>
        <p:txBody>
          <a:bodyPr wrap="square">
            <a:spAutoFit/>
          </a:bodyPr>
          <a:lstStyle/>
          <a:p>
            <a:pPr>
              <a:spcBef>
                <a:spcPts val="100"/>
              </a:spcBef>
              <a:spcAft>
                <a:spcPts val="100"/>
              </a:spcAft>
              <a:buClr>
                <a:schemeClr val="accent1"/>
              </a:buClr>
            </a:pPr>
            <a:r>
              <a:rPr lang="en-US" sz="1600" dirty="0">
                <a:solidFill>
                  <a:schemeClr val="accent1"/>
                </a:solidFill>
                <a:latin typeface="Arial"/>
                <a:cs typeface="Arial"/>
              </a:rPr>
              <a:t>Goal. </a:t>
            </a:r>
            <a:r>
              <a:rPr lang="en-US" sz="1600" dirty="0">
                <a:latin typeface="Arial"/>
                <a:cs typeface="Arial"/>
              </a:rPr>
              <a:t>Find the shortest path from s to every other vertex.</a:t>
            </a:r>
          </a:p>
        </p:txBody>
      </p:sp>
      <p:sp>
        <p:nvSpPr>
          <p:cNvPr id="5" name="Rectangle 4">
            <a:extLst>
              <a:ext uri="{FF2B5EF4-FFF2-40B4-BE49-F238E27FC236}">
                <a16:creationId xmlns:a16="http://schemas.microsoft.com/office/drawing/2014/main" id="{0A0210C8-EBB1-A54A-9CF9-261BA14CC58C}"/>
              </a:ext>
            </a:extLst>
          </p:cNvPr>
          <p:cNvSpPr/>
          <p:nvPr/>
        </p:nvSpPr>
        <p:spPr>
          <a:xfrm>
            <a:off x="448811" y="1996897"/>
            <a:ext cx="5314013" cy="338554"/>
          </a:xfrm>
          <a:prstGeom prst="rect">
            <a:avLst/>
          </a:prstGeom>
          <a:solidFill>
            <a:schemeClr val="accent1"/>
          </a:solidFill>
        </p:spPr>
        <p:txBody>
          <a:bodyPr wrap="square">
            <a:spAutoFit/>
          </a:bodyPr>
          <a:lstStyle/>
          <a:p>
            <a:pPr>
              <a:spcBef>
                <a:spcPts val="100"/>
              </a:spcBef>
              <a:spcAft>
                <a:spcPts val="100"/>
              </a:spcAft>
              <a:buClr>
                <a:schemeClr val="accent1"/>
              </a:buClr>
            </a:pPr>
            <a:r>
              <a:rPr lang="en-US" sz="1600" dirty="0">
                <a:solidFill>
                  <a:srgbClr val="FFFF00"/>
                </a:solidFill>
                <a:latin typeface="Arial"/>
                <a:cs typeface="Arial"/>
              </a:rPr>
              <a:t>Observation. </a:t>
            </a:r>
            <a:r>
              <a:rPr lang="en-US" sz="1600" dirty="0">
                <a:solidFill>
                  <a:schemeClr val="bg1"/>
                </a:solidFill>
                <a:latin typeface="Arial"/>
                <a:cs typeface="Arial"/>
              </a:rPr>
              <a:t>A shortest-paths tree (SPT) solution exists. </a:t>
            </a:r>
          </a:p>
        </p:txBody>
      </p:sp>
      <p:sp>
        <p:nvSpPr>
          <p:cNvPr id="6" name="object 4">
            <a:extLst>
              <a:ext uri="{FF2B5EF4-FFF2-40B4-BE49-F238E27FC236}">
                <a16:creationId xmlns:a16="http://schemas.microsoft.com/office/drawing/2014/main" id="{BA537782-A6F6-964A-B940-0562C046F1AD}"/>
              </a:ext>
            </a:extLst>
          </p:cNvPr>
          <p:cNvSpPr txBox="1"/>
          <p:nvPr/>
        </p:nvSpPr>
        <p:spPr>
          <a:xfrm>
            <a:off x="6322995" y="3567792"/>
            <a:ext cx="2253161"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cs typeface="DejaVu Sans"/>
              </a:rPr>
              <a:t>shortest-paths</a:t>
            </a:r>
            <a:r>
              <a:rPr sz="1200" spc="-46" dirty="0">
                <a:solidFill>
                  <a:schemeClr val="accent1"/>
                </a:solidFill>
                <a:latin typeface="DejaVu Sans"/>
                <a:cs typeface="DejaVu Sans"/>
              </a:rPr>
              <a:t> </a:t>
            </a:r>
            <a:r>
              <a:rPr sz="1200" kern="0" dirty="0">
                <a:solidFill>
                  <a:schemeClr val="accent1"/>
                </a:solidFill>
                <a:latin typeface="DejaVu Sans"/>
              </a:rPr>
              <a:t>tree from 0</a:t>
            </a:r>
          </a:p>
        </p:txBody>
      </p:sp>
      <p:sp>
        <p:nvSpPr>
          <p:cNvPr id="7" name="object 11">
            <a:extLst>
              <a:ext uri="{FF2B5EF4-FFF2-40B4-BE49-F238E27FC236}">
                <a16:creationId xmlns:a16="http://schemas.microsoft.com/office/drawing/2014/main" id="{E5646FD0-A6FD-AB4A-BDC3-726B4994FAEF}"/>
              </a:ext>
            </a:extLst>
          </p:cNvPr>
          <p:cNvSpPr/>
          <p:nvPr/>
        </p:nvSpPr>
        <p:spPr>
          <a:xfrm>
            <a:off x="6198722" y="2381833"/>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8" name="object 12">
            <a:extLst>
              <a:ext uri="{FF2B5EF4-FFF2-40B4-BE49-F238E27FC236}">
                <a16:creationId xmlns:a16="http://schemas.microsoft.com/office/drawing/2014/main" id="{5B9FC1FE-7C35-9A45-B11A-43C116220899}"/>
              </a:ext>
            </a:extLst>
          </p:cNvPr>
          <p:cNvSpPr/>
          <p:nvPr/>
        </p:nvSpPr>
        <p:spPr>
          <a:xfrm>
            <a:off x="6542844" y="2452869"/>
            <a:ext cx="181273" cy="104477"/>
          </a:xfrm>
          <a:custGeom>
            <a:avLst/>
            <a:gdLst/>
            <a:ahLst/>
            <a:cxnLst/>
            <a:rect l="l" t="t" r="r" b="b"/>
            <a:pathLst>
              <a:path w="257810" h="148590">
                <a:moveTo>
                  <a:pt x="234631" y="134569"/>
                </a:moveTo>
                <a:lnTo>
                  <a:pt x="130175" y="134569"/>
                </a:lnTo>
                <a:lnTo>
                  <a:pt x="257187" y="148031"/>
                </a:lnTo>
                <a:lnTo>
                  <a:pt x="234631" y="134569"/>
                </a:lnTo>
                <a:close/>
              </a:path>
              <a:path w="257810" h="148590">
                <a:moveTo>
                  <a:pt x="49403" y="0"/>
                </a:moveTo>
                <a:lnTo>
                  <a:pt x="46520" y="723"/>
                </a:lnTo>
                <a:lnTo>
                  <a:pt x="65493" y="84086"/>
                </a:lnTo>
                <a:lnTo>
                  <a:pt x="0" y="139674"/>
                </a:lnTo>
                <a:lnTo>
                  <a:pt x="1955" y="141668"/>
                </a:lnTo>
                <a:lnTo>
                  <a:pt x="130175" y="134569"/>
                </a:lnTo>
                <a:lnTo>
                  <a:pt x="234631" y="134569"/>
                </a:lnTo>
                <a:lnTo>
                  <a:pt x="147599" y="82626"/>
                </a:lnTo>
                <a:lnTo>
                  <a:pt x="49403" y="0"/>
                </a:lnTo>
                <a:close/>
              </a:path>
            </a:pathLst>
          </a:custGeom>
          <a:solidFill>
            <a:srgbClr val="BCBEC0"/>
          </a:solidFill>
        </p:spPr>
        <p:txBody>
          <a:bodyPr wrap="square" lIns="0" tIns="0" rIns="0" bIns="0" rtlCol="0"/>
          <a:lstStyle/>
          <a:p>
            <a:endParaRPr sz="1266"/>
          </a:p>
        </p:txBody>
      </p:sp>
      <p:sp>
        <p:nvSpPr>
          <p:cNvPr id="9" name="object 13">
            <a:extLst>
              <a:ext uri="{FF2B5EF4-FFF2-40B4-BE49-F238E27FC236}">
                <a16:creationId xmlns:a16="http://schemas.microsoft.com/office/drawing/2014/main" id="{00729DB7-2B19-4B42-A39B-CC24AD8039F2}"/>
              </a:ext>
            </a:extLst>
          </p:cNvPr>
          <p:cNvSpPr/>
          <p:nvPr/>
        </p:nvSpPr>
        <p:spPr>
          <a:xfrm>
            <a:off x="6077778" y="2341498"/>
            <a:ext cx="180826" cy="104477"/>
          </a:xfrm>
          <a:custGeom>
            <a:avLst/>
            <a:gdLst/>
            <a:ahLst/>
            <a:cxnLst/>
            <a:rect l="l" t="t" r="r" b="b"/>
            <a:pathLst>
              <a:path w="257175" h="148590">
                <a:moveTo>
                  <a:pt x="0" y="0"/>
                </a:moveTo>
                <a:lnTo>
                  <a:pt x="109575" y="65405"/>
                </a:lnTo>
                <a:lnTo>
                  <a:pt x="207771" y="148031"/>
                </a:lnTo>
                <a:lnTo>
                  <a:pt x="210654" y="147307"/>
                </a:lnTo>
                <a:lnTo>
                  <a:pt x="191681" y="63944"/>
                </a:lnTo>
                <a:lnTo>
                  <a:pt x="251159" y="13462"/>
                </a:lnTo>
                <a:lnTo>
                  <a:pt x="127000" y="13462"/>
                </a:lnTo>
                <a:lnTo>
                  <a:pt x="0" y="0"/>
                </a:lnTo>
                <a:close/>
              </a:path>
              <a:path w="257175" h="148590">
                <a:moveTo>
                  <a:pt x="255219" y="6362"/>
                </a:moveTo>
                <a:lnTo>
                  <a:pt x="127000" y="13462"/>
                </a:lnTo>
                <a:lnTo>
                  <a:pt x="251159" y="13462"/>
                </a:lnTo>
                <a:lnTo>
                  <a:pt x="257175" y="8356"/>
                </a:lnTo>
                <a:lnTo>
                  <a:pt x="255219" y="6362"/>
                </a:lnTo>
                <a:close/>
              </a:path>
            </a:pathLst>
          </a:custGeom>
          <a:solidFill>
            <a:srgbClr val="BCBEC0"/>
          </a:solidFill>
        </p:spPr>
        <p:txBody>
          <a:bodyPr wrap="square" lIns="0" tIns="0" rIns="0" bIns="0" rtlCol="0"/>
          <a:lstStyle/>
          <a:p>
            <a:endParaRPr sz="1266"/>
          </a:p>
        </p:txBody>
      </p:sp>
      <p:sp>
        <p:nvSpPr>
          <p:cNvPr id="10" name="object 14">
            <a:extLst>
              <a:ext uri="{FF2B5EF4-FFF2-40B4-BE49-F238E27FC236}">
                <a16:creationId xmlns:a16="http://schemas.microsoft.com/office/drawing/2014/main" id="{7AD381C3-5183-A24D-B353-74464B3F60B2}"/>
              </a:ext>
            </a:extLst>
          </p:cNvPr>
          <p:cNvSpPr/>
          <p:nvPr/>
        </p:nvSpPr>
        <p:spPr>
          <a:xfrm>
            <a:off x="6522468" y="2372341"/>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11" name="object 15">
            <a:extLst>
              <a:ext uri="{FF2B5EF4-FFF2-40B4-BE49-F238E27FC236}">
                <a16:creationId xmlns:a16="http://schemas.microsoft.com/office/drawing/2014/main" id="{9C252CA0-3505-734F-9FA7-CFEEB6A188DA}"/>
              </a:ext>
            </a:extLst>
          </p:cNvPr>
          <p:cNvSpPr/>
          <p:nvPr/>
        </p:nvSpPr>
        <p:spPr>
          <a:xfrm>
            <a:off x="6866600" y="2443368"/>
            <a:ext cx="180826" cy="104477"/>
          </a:xfrm>
          <a:custGeom>
            <a:avLst/>
            <a:gdLst/>
            <a:ahLst/>
            <a:cxnLst/>
            <a:rect l="l" t="t" r="r" b="b"/>
            <a:pathLst>
              <a:path w="257175" h="148590">
                <a:moveTo>
                  <a:pt x="234621" y="134581"/>
                </a:moveTo>
                <a:lnTo>
                  <a:pt x="130175" y="134581"/>
                </a:lnTo>
                <a:lnTo>
                  <a:pt x="257175" y="148043"/>
                </a:lnTo>
                <a:lnTo>
                  <a:pt x="234621" y="134581"/>
                </a:lnTo>
                <a:close/>
              </a:path>
              <a:path w="257175" h="148590">
                <a:moveTo>
                  <a:pt x="49402" y="0"/>
                </a:moveTo>
                <a:lnTo>
                  <a:pt x="46520" y="736"/>
                </a:lnTo>
                <a:lnTo>
                  <a:pt x="65493" y="84099"/>
                </a:lnTo>
                <a:lnTo>
                  <a:pt x="0" y="139687"/>
                </a:lnTo>
                <a:lnTo>
                  <a:pt x="1943" y="141668"/>
                </a:lnTo>
                <a:lnTo>
                  <a:pt x="130175" y="134581"/>
                </a:lnTo>
                <a:lnTo>
                  <a:pt x="234621" y="134581"/>
                </a:lnTo>
                <a:lnTo>
                  <a:pt x="147599" y="82638"/>
                </a:lnTo>
                <a:lnTo>
                  <a:pt x="49402" y="0"/>
                </a:lnTo>
                <a:close/>
              </a:path>
            </a:pathLst>
          </a:custGeom>
          <a:solidFill>
            <a:srgbClr val="BCBEC0"/>
          </a:solidFill>
        </p:spPr>
        <p:txBody>
          <a:bodyPr wrap="square" lIns="0" tIns="0" rIns="0" bIns="0" rtlCol="0"/>
          <a:lstStyle/>
          <a:p>
            <a:endParaRPr sz="1266"/>
          </a:p>
        </p:txBody>
      </p:sp>
      <p:sp>
        <p:nvSpPr>
          <p:cNvPr id="12" name="object 16">
            <a:extLst>
              <a:ext uri="{FF2B5EF4-FFF2-40B4-BE49-F238E27FC236}">
                <a16:creationId xmlns:a16="http://schemas.microsoft.com/office/drawing/2014/main" id="{BCACB6A4-A80C-C442-8658-CD3DB2E6EB43}"/>
              </a:ext>
            </a:extLst>
          </p:cNvPr>
          <p:cNvSpPr/>
          <p:nvPr/>
        </p:nvSpPr>
        <p:spPr>
          <a:xfrm>
            <a:off x="6401523" y="2332006"/>
            <a:ext cx="181273" cy="104477"/>
          </a:xfrm>
          <a:custGeom>
            <a:avLst/>
            <a:gdLst/>
            <a:ahLst/>
            <a:cxnLst/>
            <a:rect l="l" t="t" r="r" b="b"/>
            <a:pathLst>
              <a:path w="257810" h="148590">
                <a:moveTo>
                  <a:pt x="0" y="0"/>
                </a:moveTo>
                <a:lnTo>
                  <a:pt x="109575" y="65404"/>
                </a:lnTo>
                <a:lnTo>
                  <a:pt x="207784" y="148031"/>
                </a:lnTo>
                <a:lnTo>
                  <a:pt x="210667" y="147307"/>
                </a:lnTo>
                <a:lnTo>
                  <a:pt x="191693" y="63944"/>
                </a:lnTo>
                <a:lnTo>
                  <a:pt x="251172" y="13461"/>
                </a:lnTo>
                <a:lnTo>
                  <a:pt x="127012" y="13461"/>
                </a:lnTo>
                <a:lnTo>
                  <a:pt x="0" y="0"/>
                </a:lnTo>
                <a:close/>
              </a:path>
              <a:path w="257810" h="148590">
                <a:moveTo>
                  <a:pt x="255231" y="6362"/>
                </a:moveTo>
                <a:lnTo>
                  <a:pt x="127012" y="13461"/>
                </a:lnTo>
                <a:lnTo>
                  <a:pt x="251172" y="13461"/>
                </a:lnTo>
                <a:lnTo>
                  <a:pt x="257187" y="8356"/>
                </a:lnTo>
                <a:lnTo>
                  <a:pt x="255231" y="6362"/>
                </a:lnTo>
                <a:close/>
              </a:path>
            </a:pathLst>
          </a:custGeom>
          <a:solidFill>
            <a:srgbClr val="BCBEC0"/>
          </a:solidFill>
        </p:spPr>
        <p:txBody>
          <a:bodyPr wrap="square" lIns="0" tIns="0" rIns="0" bIns="0" rtlCol="0"/>
          <a:lstStyle/>
          <a:p>
            <a:endParaRPr sz="1266"/>
          </a:p>
        </p:txBody>
      </p:sp>
      <p:sp>
        <p:nvSpPr>
          <p:cNvPr id="13" name="object 17">
            <a:extLst>
              <a:ext uri="{FF2B5EF4-FFF2-40B4-BE49-F238E27FC236}">
                <a16:creationId xmlns:a16="http://schemas.microsoft.com/office/drawing/2014/main" id="{56EEF246-46B8-D540-B268-F03EAE04176A}"/>
              </a:ext>
            </a:extLst>
          </p:cNvPr>
          <p:cNvSpPr/>
          <p:nvPr/>
        </p:nvSpPr>
        <p:spPr>
          <a:xfrm>
            <a:off x="6536042" y="3244209"/>
            <a:ext cx="2150269" cy="8930"/>
          </a:xfrm>
          <a:custGeom>
            <a:avLst/>
            <a:gdLst/>
            <a:ahLst/>
            <a:cxnLst/>
            <a:rect l="l" t="t" r="r" b="b"/>
            <a:pathLst>
              <a:path w="3058160" h="12700">
                <a:moveTo>
                  <a:pt x="3057978" y="0"/>
                </a:moveTo>
                <a:lnTo>
                  <a:pt x="0" y="12691"/>
                </a:lnTo>
              </a:path>
            </a:pathLst>
          </a:custGeom>
          <a:ln w="40546">
            <a:solidFill>
              <a:srgbClr val="BCBEC0"/>
            </a:solidFill>
          </a:ln>
        </p:spPr>
        <p:txBody>
          <a:bodyPr wrap="square" lIns="0" tIns="0" rIns="0" bIns="0" rtlCol="0"/>
          <a:lstStyle/>
          <a:p>
            <a:endParaRPr sz="1266"/>
          </a:p>
        </p:txBody>
      </p:sp>
      <p:sp>
        <p:nvSpPr>
          <p:cNvPr id="14" name="object 18">
            <a:extLst>
              <a:ext uri="{FF2B5EF4-FFF2-40B4-BE49-F238E27FC236}">
                <a16:creationId xmlns:a16="http://schemas.microsoft.com/office/drawing/2014/main" id="{6C69C047-8201-6C4F-8994-CFEF8A444EDA}"/>
              </a:ext>
            </a:extLst>
          </p:cNvPr>
          <p:cNvSpPr/>
          <p:nvPr/>
        </p:nvSpPr>
        <p:spPr>
          <a:xfrm>
            <a:off x="6038810" y="1902610"/>
            <a:ext cx="2821532" cy="1515434"/>
          </a:xfrm>
          <a:prstGeom prst="rect">
            <a:avLst/>
          </a:prstGeom>
          <a:blipFill>
            <a:blip r:embed="rId2" cstate="print"/>
            <a:stretch>
              <a:fillRect/>
            </a:stretch>
          </a:blipFill>
        </p:spPr>
        <p:txBody>
          <a:bodyPr wrap="square" lIns="0" tIns="0" rIns="0" bIns="0" rtlCol="0"/>
          <a:lstStyle/>
          <a:p>
            <a:endParaRPr sz="1266"/>
          </a:p>
        </p:txBody>
      </p:sp>
      <p:sp>
        <p:nvSpPr>
          <p:cNvPr id="15" name="Rectangle 14">
            <a:extLst>
              <a:ext uri="{FF2B5EF4-FFF2-40B4-BE49-F238E27FC236}">
                <a16:creationId xmlns:a16="http://schemas.microsoft.com/office/drawing/2014/main" id="{95C1499D-51BD-D34A-835E-3CE2DBAD6345}"/>
              </a:ext>
            </a:extLst>
          </p:cNvPr>
          <p:cNvSpPr/>
          <p:nvPr/>
        </p:nvSpPr>
        <p:spPr>
          <a:xfrm>
            <a:off x="455277" y="2494966"/>
            <a:ext cx="5432227" cy="1704506"/>
          </a:xfrm>
          <a:prstGeom prst="rect">
            <a:avLst/>
          </a:prstGeom>
        </p:spPr>
        <p:txBody>
          <a:bodyPr wrap="square">
            <a:spAutoFit/>
          </a:bodyPr>
          <a:lstStyle/>
          <a:p>
            <a:pPr>
              <a:lnSpc>
                <a:spcPct val="150000"/>
              </a:lnSpc>
            </a:pPr>
            <a:r>
              <a:rPr lang="en-US" b="1" dirty="0">
                <a:solidFill>
                  <a:schemeClr val="accent1"/>
                </a:solidFill>
                <a:latin typeface="Times New Roman" panose="02020603050405020304" pitchFamily="18" charset="0"/>
                <a:cs typeface="Times New Roman" panose="02020603050405020304" pitchFamily="18" charset="0"/>
              </a:rPr>
              <a:t>Consequence. </a:t>
            </a:r>
            <a:r>
              <a:rPr lang="en-US" dirty="0">
                <a:latin typeface="Times New Roman" panose="02020603050405020304" pitchFamily="18" charset="0"/>
                <a:cs typeface="Times New Roman" panose="02020603050405020304" pitchFamily="18" charset="0"/>
              </a:rPr>
              <a:t>Can represent the SPT with two vertex-indexed arrays: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distTo</a:t>
            </a:r>
            <a:r>
              <a:rPr lang="en-US" dirty="0">
                <a:latin typeface="Times New Roman" panose="02020603050405020304" pitchFamily="18" charset="0"/>
                <a:cs typeface="Times New Roman" panose="02020603050405020304" pitchFamily="18" charset="0"/>
              </a:rPr>
              <a:t>[v] is length of shortest path from s to v.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edgeTo</a:t>
            </a:r>
            <a:r>
              <a:rPr lang="en-US" dirty="0">
                <a:latin typeface="Times New Roman" panose="02020603050405020304" pitchFamily="18" charset="0"/>
                <a:cs typeface="Times New Roman" panose="02020603050405020304" pitchFamily="18" charset="0"/>
              </a:rPr>
              <a:t>[v] is last edge on shortest path from s to v.</a:t>
            </a:r>
          </a:p>
        </p:txBody>
      </p:sp>
      <p:sp>
        <p:nvSpPr>
          <p:cNvPr id="16" name="object 5">
            <a:extLst>
              <a:ext uri="{FF2B5EF4-FFF2-40B4-BE49-F238E27FC236}">
                <a16:creationId xmlns:a16="http://schemas.microsoft.com/office/drawing/2014/main" id="{CEA5A9C4-FF5B-0A4E-8247-322AADAF16F6}"/>
              </a:ext>
            </a:extLst>
          </p:cNvPr>
          <p:cNvSpPr txBox="1"/>
          <p:nvPr/>
        </p:nvSpPr>
        <p:spPr>
          <a:xfrm>
            <a:off x="1070945"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edgeTo[]</a:t>
            </a:r>
            <a:endParaRPr sz="1160">
              <a:latin typeface="DejaVu Sans Mono"/>
              <a:cs typeface="DejaVu Sans Mono"/>
            </a:endParaRPr>
          </a:p>
        </p:txBody>
      </p:sp>
      <p:sp>
        <p:nvSpPr>
          <p:cNvPr id="17" name="object 6">
            <a:extLst>
              <a:ext uri="{FF2B5EF4-FFF2-40B4-BE49-F238E27FC236}">
                <a16:creationId xmlns:a16="http://schemas.microsoft.com/office/drawing/2014/main" id="{2CD08CB1-8DF8-D043-8E63-2A92D24E5F35}"/>
              </a:ext>
            </a:extLst>
          </p:cNvPr>
          <p:cNvSpPr txBox="1"/>
          <p:nvPr/>
        </p:nvSpPr>
        <p:spPr>
          <a:xfrm>
            <a:off x="2138584"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distTo[]</a:t>
            </a:r>
            <a:endParaRPr sz="1160">
              <a:latin typeface="DejaVu Sans Mono"/>
              <a:cs typeface="DejaVu Sans Mono"/>
            </a:endParaRPr>
          </a:p>
        </p:txBody>
      </p:sp>
      <p:sp>
        <p:nvSpPr>
          <p:cNvPr id="18" name="object 7">
            <a:extLst>
              <a:ext uri="{FF2B5EF4-FFF2-40B4-BE49-F238E27FC236}">
                <a16:creationId xmlns:a16="http://schemas.microsoft.com/office/drawing/2014/main" id="{C17BDE40-7F32-C64C-AEC2-F49542F0A7B5}"/>
              </a:ext>
            </a:extLst>
          </p:cNvPr>
          <p:cNvSpPr txBox="1"/>
          <p:nvPr/>
        </p:nvSpPr>
        <p:spPr>
          <a:xfrm>
            <a:off x="804036" y="4646253"/>
            <a:ext cx="107156" cy="1636474"/>
          </a:xfrm>
          <a:prstGeom prst="rect">
            <a:avLst/>
          </a:prstGeom>
        </p:spPr>
        <p:txBody>
          <a:bodyPr vert="horz" wrap="square" lIns="0" tIns="28575" rIns="0" bIns="0" rtlCol="0">
            <a:spAutoFit/>
          </a:bodyPr>
          <a:lstStyle/>
          <a:p>
            <a:pPr marL="8929">
              <a:spcBef>
                <a:spcPts val="225"/>
              </a:spcBef>
            </a:pPr>
            <a:r>
              <a:rPr sz="1160" dirty="0">
                <a:solidFill>
                  <a:srgbClr val="BF311A"/>
                </a:solidFill>
                <a:latin typeface="DejaVu Sans Mono"/>
                <a:cs typeface="DejaVu Sans Mono"/>
              </a:rPr>
              <a:t>0</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1</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2</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3</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4</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5</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6</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7</a:t>
            </a:r>
            <a:endParaRPr sz="1160">
              <a:latin typeface="DejaVu Sans Mono"/>
              <a:cs typeface="DejaVu Sans Mono"/>
            </a:endParaRPr>
          </a:p>
        </p:txBody>
      </p:sp>
      <p:sp>
        <p:nvSpPr>
          <p:cNvPr id="19" name="object 8">
            <a:extLst>
              <a:ext uri="{FF2B5EF4-FFF2-40B4-BE49-F238E27FC236}">
                <a16:creationId xmlns:a16="http://schemas.microsoft.com/office/drawing/2014/main" id="{40CA7301-57DF-974F-B2A3-43EBC393CC11}"/>
              </a:ext>
            </a:extLst>
          </p:cNvPr>
          <p:cNvSpPr txBox="1"/>
          <p:nvPr/>
        </p:nvSpPr>
        <p:spPr>
          <a:xfrm>
            <a:off x="1248885" y="4646253"/>
            <a:ext cx="1441697" cy="1636474"/>
          </a:xfrm>
          <a:prstGeom prst="rect">
            <a:avLst/>
          </a:prstGeom>
        </p:spPr>
        <p:txBody>
          <a:bodyPr vert="horz" wrap="square" lIns="0" tIns="28575" rIns="0" bIns="0" rtlCol="0">
            <a:spAutoFit/>
          </a:bodyPr>
          <a:lstStyle/>
          <a:p>
            <a:pPr marL="8929">
              <a:spcBef>
                <a:spcPts val="225"/>
              </a:spcBef>
              <a:tabLst>
                <a:tab pos="1076436" algn="l"/>
              </a:tabLst>
            </a:pPr>
            <a:r>
              <a:rPr sz="1160" dirty="0">
                <a:solidFill>
                  <a:srgbClr val="231F20"/>
                </a:solidFill>
                <a:latin typeface="DejaVu Sans Mono"/>
                <a:cs typeface="DejaVu Sans Mono"/>
              </a:rPr>
              <a:t>null	0</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5-&gt;1 </a:t>
            </a:r>
            <a:r>
              <a:rPr sz="1160" dirty="0">
                <a:solidFill>
                  <a:srgbClr val="BCBEC0"/>
                </a:solidFill>
                <a:latin typeface="DejaVu Sans Mono"/>
                <a:cs typeface="DejaVu Sans Mono"/>
              </a:rPr>
              <a:t>0.32	</a:t>
            </a:r>
            <a:r>
              <a:rPr sz="1160" dirty="0">
                <a:solidFill>
                  <a:srgbClr val="231F20"/>
                </a:solidFill>
                <a:latin typeface="DejaVu Sans Mono"/>
                <a:cs typeface="DejaVu Sans Mono"/>
              </a:rPr>
              <a:t>1.05</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0-&gt;2 </a:t>
            </a:r>
            <a:r>
              <a:rPr sz="1160" dirty="0">
                <a:solidFill>
                  <a:srgbClr val="BCBEC0"/>
                </a:solidFill>
                <a:latin typeface="DejaVu Sans Mono"/>
                <a:cs typeface="DejaVu Sans Mono"/>
              </a:rPr>
              <a:t>0.26	</a:t>
            </a:r>
            <a:r>
              <a:rPr sz="1160" dirty="0">
                <a:solidFill>
                  <a:srgbClr val="231F20"/>
                </a:solidFill>
                <a:latin typeface="DejaVu Sans Mono"/>
                <a:cs typeface="DejaVu Sans Mono"/>
              </a:rPr>
              <a:t>0.26</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7-&gt;3 </a:t>
            </a:r>
            <a:r>
              <a:rPr sz="1160" dirty="0">
                <a:solidFill>
                  <a:srgbClr val="BCBEC0"/>
                </a:solidFill>
                <a:latin typeface="DejaVu Sans Mono"/>
                <a:cs typeface="DejaVu Sans Mono"/>
              </a:rPr>
              <a:t>0.37	</a:t>
            </a:r>
            <a:r>
              <a:rPr sz="1160" dirty="0">
                <a:solidFill>
                  <a:srgbClr val="231F20"/>
                </a:solidFill>
                <a:latin typeface="DejaVu Sans Mono"/>
                <a:cs typeface="DejaVu Sans Mono"/>
              </a:rPr>
              <a:t>0.97</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0-&gt;4 </a:t>
            </a:r>
            <a:r>
              <a:rPr sz="1160" dirty="0">
                <a:solidFill>
                  <a:srgbClr val="BCBEC0"/>
                </a:solidFill>
                <a:latin typeface="DejaVu Sans Mono"/>
                <a:cs typeface="DejaVu Sans Mono"/>
              </a:rPr>
              <a:t>0.38	</a:t>
            </a:r>
            <a:r>
              <a:rPr sz="1160" dirty="0">
                <a:solidFill>
                  <a:srgbClr val="231F20"/>
                </a:solidFill>
                <a:latin typeface="DejaVu Sans Mono"/>
                <a:cs typeface="DejaVu Sans Mono"/>
              </a:rPr>
              <a:t>0.38</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4-&gt;5 </a:t>
            </a:r>
            <a:r>
              <a:rPr sz="1160" dirty="0">
                <a:solidFill>
                  <a:srgbClr val="BCBEC0"/>
                </a:solidFill>
                <a:latin typeface="DejaVu Sans Mono"/>
                <a:cs typeface="DejaVu Sans Mono"/>
              </a:rPr>
              <a:t>0.35	</a:t>
            </a:r>
            <a:r>
              <a:rPr sz="1160" dirty="0">
                <a:solidFill>
                  <a:srgbClr val="231F20"/>
                </a:solidFill>
                <a:latin typeface="DejaVu Sans Mono"/>
                <a:cs typeface="DejaVu Sans Mono"/>
              </a:rPr>
              <a:t>0.73</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3-&gt;6 </a:t>
            </a:r>
            <a:r>
              <a:rPr sz="1160" dirty="0">
                <a:solidFill>
                  <a:srgbClr val="BCBEC0"/>
                </a:solidFill>
                <a:latin typeface="DejaVu Sans Mono"/>
                <a:cs typeface="DejaVu Sans Mono"/>
              </a:rPr>
              <a:t>0.52	</a:t>
            </a:r>
            <a:r>
              <a:rPr sz="1160" dirty="0">
                <a:solidFill>
                  <a:srgbClr val="231F20"/>
                </a:solidFill>
                <a:latin typeface="DejaVu Sans Mono"/>
                <a:cs typeface="DejaVu Sans Mono"/>
              </a:rPr>
              <a:t>1.49</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2-&gt;7 </a:t>
            </a:r>
            <a:r>
              <a:rPr sz="1160" dirty="0">
                <a:solidFill>
                  <a:srgbClr val="BCBEC0"/>
                </a:solidFill>
                <a:latin typeface="DejaVu Sans Mono"/>
                <a:cs typeface="DejaVu Sans Mono"/>
              </a:rPr>
              <a:t>0.34	</a:t>
            </a:r>
            <a:r>
              <a:rPr sz="1160" dirty="0">
                <a:solidFill>
                  <a:srgbClr val="231F20"/>
                </a:solidFill>
                <a:latin typeface="DejaVu Sans Mono"/>
                <a:cs typeface="DejaVu Sans Mono"/>
              </a:rPr>
              <a:t>0.60</a:t>
            </a:r>
            <a:endParaRPr sz="1160" dirty="0">
              <a:latin typeface="DejaVu Sans Mono"/>
              <a:cs typeface="DejaVu Sans Mono"/>
            </a:endParaRPr>
          </a:p>
        </p:txBody>
      </p:sp>
      <p:sp>
        <p:nvSpPr>
          <p:cNvPr id="20" name="object 9">
            <a:extLst>
              <a:ext uri="{FF2B5EF4-FFF2-40B4-BE49-F238E27FC236}">
                <a16:creationId xmlns:a16="http://schemas.microsoft.com/office/drawing/2014/main" id="{E34EB971-8115-E546-9048-C77380F6902D}"/>
              </a:ext>
            </a:extLst>
          </p:cNvPr>
          <p:cNvSpPr/>
          <p:nvPr/>
        </p:nvSpPr>
        <p:spPr>
          <a:xfrm>
            <a:off x="938601" y="4697679"/>
            <a:ext cx="0" cy="1502420"/>
          </a:xfrm>
          <a:custGeom>
            <a:avLst/>
            <a:gdLst/>
            <a:ahLst/>
            <a:cxnLst/>
            <a:rect l="l" t="t" r="r" b="b"/>
            <a:pathLst>
              <a:path h="2136775">
                <a:moveTo>
                  <a:pt x="0" y="0"/>
                </a:moveTo>
                <a:lnTo>
                  <a:pt x="0" y="2136222"/>
                </a:lnTo>
              </a:path>
            </a:pathLst>
          </a:custGeom>
          <a:ln w="17515">
            <a:solidFill>
              <a:srgbClr val="BF311A"/>
            </a:solidFill>
          </a:ln>
        </p:spPr>
        <p:txBody>
          <a:bodyPr wrap="square" lIns="0" tIns="0" rIns="0" bIns="0" rtlCol="0"/>
          <a:lstStyle/>
          <a:p>
            <a:endParaRPr sz="1266"/>
          </a:p>
        </p:txBody>
      </p:sp>
      <p:sp>
        <p:nvSpPr>
          <p:cNvPr id="21" name="object 10">
            <a:extLst>
              <a:ext uri="{FF2B5EF4-FFF2-40B4-BE49-F238E27FC236}">
                <a16:creationId xmlns:a16="http://schemas.microsoft.com/office/drawing/2014/main" id="{533B7174-73A2-414E-9B2B-5CD0EAC68262}"/>
              </a:ext>
            </a:extLst>
          </p:cNvPr>
          <p:cNvSpPr/>
          <p:nvPr/>
        </p:nvSpPr>
        <p:spPr>
          <a:xfrm>
            <a:off x="1055420" y="4677203"/>
            <a:ext cx="1813173" cy="0"/>
          </a:xfrm>
          <a:custGeom>
            <a:avLst/>
            <a:gdLst/>
            <a:ahLst/>
            <a:cxnLst/>
            <a:rect l="l" t="t" r="r" b="b"/>
            <a:pathLst>
              <a:path w="2578734">
                <a:moveTo>
                  <a:pt x="0" y="0"/>
                </a:moveTo>
                <a:lnTo>
                  <a:pt x="2578176" y="0"/>
                </a:lnTo>
              </a:path>
            </a:pathLst>
          </a:custGeom>
          <a:ln w="12700">
            <a:solidFill>
              <a:srgbClr val="000000"/>
            </a:solidFill>
          </a:ln>
        </p:spPr>
        <p:txBody>
          <a:bodyPr wrap="square" lIns="0" tIns="0" rIns="0" bIns="0" rtlCol="0"/>
          <a:lstStyle/>
          <a:p>
            <a:endParaRPr sz="1266"/>
          </a:p>
        </p:txBody>
      </p:sp>
      <p:sp>
        <p:nvSpPr>
          <p:cNvPr id="22" name="object 19">
            <a:extLst>
              <a:ext uri="{FF2B5EF4-FFF2-40B4-BE49-F238E27FC236}">
                <a16:creationId xmlns:a16="http://schemas.microsoft.com/office/drawing/2014/main" id="{D3F9A0B8-0065-D347-9ABC-CF4AEF314DD5}"/>
              </a:ext>
            </a:extLst>
          </p:cNvPr>
          <p:cNvSpPr txBox="1"/>
          <p:nvPr/>
        </p:nvSpPr>
        <p:spPr>
          <a:xfrm>
            <a:off x="804036" y="6348455"/>
            <a:ext cx="2127899"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rPr>
              <a:t>parent-link representation</a:t>
            </a:r>
          </a:p>
        </p:txBody>
      </p:sp>
      <p:sp>
        <p:nvSpPr>
          <p:cNvPr id="23" name="object 4">
            <a:extLst>
              <a:ext uri="{FF2B5EF4-FFF2-40B4-BE49-F238E27FC236}">
                <a16:creationId xmlns:a16="http://schemas.microsoft.com/office/drawing/2014/main" id="{B6B91648-2211-3740-8C62-73A8C3D19E5D}"/>
              </a:ext>
            </a:extLst>
          </p:cNvPr>
          <p:cNvSpPr/>
          <p:nvPr/>
        </p:nvSpPr>
        <p:spPr>
          <a:xfrm>
            <a:off x="3537069" y="4291875"/>
            <a:ext cx="5539819" cy="2475714"/>
          </a:xfrm>
          <a:prstGeom prst="rect">
            <a:avLst/>
          </a:prstGeom>
          <a:blipFill>
            <a:blip r:embed="rId3" cstate="print"/>
            <a:stretch>
              <a:fillRect/>
            </a:stretch>
          </a:blipFill>
        </p:spPr>
        <p:txBody>
          <a:bodyPr wrap="square" lIns="0" tIns="0" rIns="0" bIns="0" rtlCol="0"/>
          <a:lstStyle/>
          <a:p>
            <a:endParaRPr sz="1000"/>
          </a:p>
        </p:txBody>
      </p:sp>
      <p:sp>
        <p:nvSpPr>
          <p:cNvPr id="24" name="object 5">
            <a:extLst>
              <a:ext uri="{FF2B5EF4-FFF2-40B4-BE49-F238E27FC236}">
                <a16:creationId xmlns:a16="http://schemas.microsoft.com/office/drawing/2014/main" id="{031E8B9C-6190-064F-9D3D-C32F713F951D}"/>
              </a:ext>
            </a:extLst>
          </p:cNvPr>
          <p:cNvSpPr/>
          <p:nvPr/>
        </p:nvSpPr>
        <p:spPr>
          <a:xfrm>
            <a:off x="3590647" y="4351802"/>
            <a:ext cx="5361561" cy="2322802"/>
          </a:xfrm>
          <a:custGeom>
            <a:avLst/>
            <a:gdLst/>
            <a:ahLst/>
            <a:cxnLst/>
            <a:rect l="l" t="t" r="r" b="b"/>
            <a:pathLst>
              <a:path w="10312400" h="4051300">
                <a:moveTo>
                  <a:pt x="0" y="0"/>
                </a:moveTo>
                <a:lnTo>
                  <a:pt x="10312400" y="0"/>
                </a:lnTo>
                <a:lnTo>
                  <a:pt x="10312400" y="4051301"/>
                </a:lnTo>
                <a:lnTo>
                  <a:pt x="0" y="4051301"/>
                </a:lnTo>
                <a:lnTo>
                  <a:pt x="0" y="0"/>
                </a:lnTo>
                <a:close/>
              </a:path>
            </a:pathLst>
          </a:custGeom>
          <a:solidFill>
            <a:srgbClr val="D6D6D6"/>
          </a:solidFill>
        </p:spPr>
        <p:txBody>
          <a:bodyPr wrap="square" lIns="0" tIns="0" rIns="0" bIns="0" rtlCol="0"/>
          <a:lstStyle/>
          <a:p>
            <a:endParaRPr sz="800"/>
          </a:p>
        </p:txBody>
      </p:sp>
      <p:sp>
        <p:nvSpPr>
          <p:cNvPr id="25" name="object 6">
            <a:extLst>
              <a:ext uri="{FF2B5EF4-FFF2-40B4-BE49-F238E27FC236}">
                <a16:creationId xmlns:a16="http://schemas.microsoft.com/office/drawing/2014/main" id="{00ACE68F-D408-7444-939F-993BC5157EA1}"/>
              </a:ext>
            </a:extLst>
          </p:cNvPr>
          <p:cNvSpPr txBox="1"/>
          <p:nvPr/>
        </p:nvSpPr>
        <p:spPr>
          <a:xfrm>
            <a:off x="3733522" y="4494677"/>
            <a:ext cx="5017763" cy="394210"/>
          </a:xfrm>
          <a:prstGeom prst="rect">
            <a:avLst/>
          </a:prstGeom>
          <a:solidFill>
            <a:srgbClr val="FFFFFF"/>
          </a:solidFill>
        </p:spPr>
        <p:txBody>
          <a:bodyPr vert="horz" wrap="square" lIns="0" tIns="0" rIns="0" bIns="0" rtlCol="0">
            <a:spAutoFit/>
          </a:bodyPr>
          <a:lstStyle/>
          <a:p>
            <a:pPr marL="198232">
              <a:lnSpc>
                <a:spcPts val="1237"/>
              </a:lnSpc>
              <a:tabLst>
                <a:tab pos="875525" algn="l"/>
                <a:tab pos="1552817" algn="l"/>
                <a:tab pos="2617198" algn="l"/>
              </a:tabLst>
            </a:pPr>
            <a:r>
              <a:rPr sz="1000" spc="-4" dirty="0">
                <a:latin typeface="DejaVu Sans Mono"/>
                <a:cs typeface="DejaVu Sans Mono"/>
              </a:rPr>
              <a:t>public</a:t>
            </a:r>
            <a:r>
              <a:rPr lang="en-US" sz="1000" spc="-4" dirty="0">
                <a:latin typeface="DejaVu Sans Mono"/>
                <a:cs typeface="DejaVu Sans Mono"/>
              </a:rPr>
              <a:t> </a:t>
            </a:r>
            <a:r>
              <a:rPr sz="1000" spc="-4" dirty="0">
                <a:latin typeface="DejaVu Sans Mono"/>
                <a:cs typeface="DejaVu Sans Mono"/>
              </a:rPr>
              <a:t>double</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lnSpc>
                <a:spcPts val="1508"/>
              </a:lnSpc>
              <a:spcBef>
                <a:spcPts val="520"/>
              </a:spcBef>
              <a:tabLst>
                <a:tab pos="488437" algn="l"/>
                <a:tab pos="1165729" algn="l"/>
                <a:tab pos="2326994" algn="l"/>
              </a:tabLst>
            </a:pP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return</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a:t>
            </a:r>
            <a:endParaRPr sz="1000" dirty="0">
              <a:latin typeface="DejaVu Sans Mono"/>
              <a:cs typeface="DejaVu Sans Mono"/>
            </a:endParaRPr>
          </a:p>
        </p:txBody>
      </p:sp>
      <p:sp>
        <p:nvSpPr>
          <p:cNvPr id="26" name="object 7">
            <a:extLst>
              <a:ext uri="{FF2B5EF4-FFF2-40B4-BE49-F238E27FC236}">
                <a16:creationId xmlns:a16="http://schemas.microsoft.com/office/drawing/2014/main" id="{FCA45C37-E05B-4846-B0AA-DD457756B57E}"/>
              </a:ext>
            </a:extLst>
          </p:cNvPr>
          <p:cNvSpPr txBox="1"/>
          <p:nvPr/>
        </p:nvSpPr>
        <p:spPr>
          <a:xfrm>
            <a:off x="3733522" y="5018175"/>
            <a:ext cx="5017763" cy="1581671"/>
          </a:xfrm>
          <a:prstGeom prst="rect">
            <a:avLst/>
          </a:prstGeom>
          <a:solidFill>
            <a:srgbClr val="FFFFFF"/>
          </a:solidFill>
        </p:spPr>
        <p:txBody>
          <a:bodyPr vert="horz" wrap="square" lIns="0" tIns="75902" rIns="0" bIns="0" rtlCol="0">
            <a:spAutoFit/>
          </a:bodyPr>
          <a:lstStyle/>
          <a:p>
            <a:pPr marL="198232">
              <a:spcBef>
                <a:spcPts val="598"/>
              </a:spcBef>
              <a:tabLst>
                <a:tab pos="875525" algn="l"/>
                <a:tab pos="3101170" algn="l"/>
                <a:tab pos="4165551" algn="l"/>
              </a:tabLst>
            </a:pPr>
            <a:r>
              <a:rPr sz="1000" spc="-4" dirty="0">
                <a:latin typeface="DejaVu Sans Mono"/>
                <a:cs typeface="DejaVu Sans Mono"/>
              </a:rPr>
              <a:t>public</a:t>
            </a:r>
            <a:r>
              <a:rPr lang="en-US" sz="1000" spc="-4" dirty="0">
                <a:latin typeface="DejaVu Sans Mono"/>
                <a:cs typeface="DejaVu Sans Mono"/>
              </a:rPr>
              <a:t> </a:t>
            </a:r>
            <a:r>
              <a:rPr sz="1000" spc="-4" dirty="0" err="1">
                <a:latin typeface="DejaVu Sans Mono"/>
                <a:cs typeface="DejaVu Sans Mono"/>
              </a:rPr>
              <a:t>Iterable</a:t>
            </a:r>
            <a:r>
              <a:rPr sz="1000" spc="-4" dirty="0">
                <a:latin typeface="DejaVu Sans Mono"/>
                <a:cs typeface="DejaVu Sans Mono"/>
              </a:rPr>
              <a:t>&lt;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err="1">
                <a:latin typeface="DejaVu Sans Mono"/>
                <a:cs typeface="DejaVu Sans Mono"/>
              </a:rPr>
              <a:t>pathTo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a:p>
            <a:pPr marL="488437">
              <a:spcBef>
                <a:spcPts val="591"/>
              </a:spcBef>
              <a:tabLst>
                <a:tab pos="2423877" algn="l"/>
                <a:tab pos="2907403" algn="l"/>
                <a:tab pos="3101170" algn="l"/>
                <a:tab pos="3488258" algn="l"/>
              </a:tabLst>
            </a:pPr>
            <a:r>
              <a:rPr sz="1000" spc="-4" dirty="0">
                <a:latin typeface="DejaVu Sans Mono"/>
                <a:cs typeface="DejaVu Sans Mono"/>
              </a:rPr>
              <a:t>Stack&lt;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a:latin typeface="DejaVu Sans Mono"/>
                <a:cs typeface="DejaVu Sans Mono"/>
              </a:rPr>
              <a:t>path</a:t>
            </a:r>
            <a:r>
              <a:rPr lang="en-US" sz="1000" spc="-4" dirty="0">
                <a:latin typeface="DejaVu Sans Mono"/>
                <a:cs typeface="DejaVu Sans Mono"/>
              </a:rPr>
              <a:t> </a:t>
            </a:r>
            <a:r>
              <a:rPr sz="1000" spc="-4" dirty="0">
                <a:latin typeface="DejaVu Sans Mono"/>
                <a:cs typeface="DejaVu Sans Mono"/>
              </a:rPr>
              <a:t>=	new</a:t>
            </a:r>
            <a:r>
              <a:rPr lang="en-US" sz="1000" spc="-4" dirty="0">
                <a:latin typeface="DejaVu Sans Mono"/>
                <a:cs typeface="DejaVu Sans Mono"/>
              </a:rPr>
              <a:t> </a:t>
            </a:r>
            <a:r>
              <a:rPr sz="1000" spc="-4" dirty="0">
                <a:latin typeface="DejaVu Sans Mono"/>
                <a:cs typeface="DejaVu Sans Mono"/>
              </a:rPr>
              <a:t>Stack&lt;DirectedEdge&gt;();</a:t>
            </a:r>
            <a:endParaRPr sz="1000"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sz="1000" spc="-4" dirty="0">
                <a:latin typeface="DejaVu Sans Mono"/>
                <a:cs typeface="DejaVu Sans Mono"/>
              </a:rPr>
              <a:t>for	(</a:t>
            </a:r>
            <a:r>
              <a:rPr sz="1000" spc="-4" dirty="0" err="1">
                <a:latin typeface="DejaVu Sans Mono"/>
                <a:cs typeface="DejaVu Sans Mono"/>
              </a:rPr>
              <a:t>DirectedEdge</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null;</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[e.from()])  </a:t>
            </a:r>
            <a:endParaRPr lang="en-US" sz="1000" spc="-4"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lang="en-US" sz="1000" spc="-4" dirty="0">
                <a:latin typeface="DejaVu Sans Mono"/>
                <a:cs typeface="DejaVu Sans Mono"/>
              </a:rPr>
              <a:t>       </a:t>
            </a:r>
            <a:r>
              <a:rPr sz="1000" spc="-4" dirty="0" err="1">
                <a:latin typeface="DejaVu Sans Mono"/>
                <a:cs typeface="DejaVu Sans Mono"/>
              </a:rPr>
              <a:t>path.push</a:t>
            </a:r>
            <a:r>
              <a:rPr sz="1000" spc="-4" dirty="0">
                <a:latin typeface="DejaVu Sans Mono"/>
                <a:cs typeface="DejaVu Sans Mono"/>
              </a:rPr>
              <a:t>(e);</a:t>
            </a:r>
            <a:endParaRPr sz="1000" dirty="0">
              <a:latin typeface="DejaVu Sans Mono"/>
              <a:cs typeface="DejaVu Sans Mono"/>
            </a:endParaRPr>
          </a:p>
          <a:p>
            <a:pPr marL="488437">
              <a:spcBef>
                <a:spcPts val="591"/>
              </a:spcBef>
              <a:tabLst>
                <a:tab pos="1165729" algn="l"/>
              </a:tabLst>
            </a:pPr>
            <a:r>
              <a:rPr sz="1000" spc="-4" dirty="0">
                <a:latin typeface="DejaVu Sans Mono"/>
                <a:cs typeface="DejaVu Sans Mono"/>
              </a:rPr>
              <a:t>return</a:t>
            </a:r>
            <a:r>
              <a:rPr lang="en-US" sz="1000" spc="-4" dirty="0">
                <a:latin typeface="DejaVu Sans Mono"/>
                <a:cs typeface="DejaVu Sans Mono"/>
              </a:rPr>
              <a:t> </a:t>
            </a:r>
            <a:r>
              <a:rPr sz="1000" spc="-4" dirty="0">
                <a:latin typeface="DejaVu Sans Mono"/>
                <a:cs typeface="DejaVu Sans Mono"/>
              </a:rPr>
              <a:t>path;</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p:txBody>
      </p:sp>
    </p:spTree>
    <p:extLst>
      <p:ext uri="{BB962C8B-B14F-4D97-AF65-F5344CB8AC3E}">
        <p14:creationId xmlns:p14="http://schemas.microsoft.com/office/powerpoint/2010/main" val="406924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dissolve">
                                      <p:cBhvr>
                                        <p:cTn id="57" dur="500"/>
                                        <p:tgtEl>
                                          <p:spTgt spid="18"/>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dissolve">
                                      <p:cBhvr>
                                        <p:cTn id="66" dur="500"/>
                                        <p:tgtEl>
                                          <p:spTgt spid="21"/>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dissolve">
                                      <p:cBhvr>
                                        <p:cTn id="69" dur="5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dissolve">
                                      <p:cBhvr>
                                        <p:cTn id="77" dur="500"/>
                                        <p:tgtEl>
                                          <p:spTgt spid="24"/>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dissolve">
                                      <p:cBhvr>
                                        <p:cTn id="80" dur="500"/>
                                        <p:tgtEl>
                                          <p:spTgt spid="25"/>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dissolve">
                                      <p:cBhvr>
                                        <p:cTn id="8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animBg="1"/>
      <p:bldP spid="21" grpId="0" animBg="1"/>
      <p:bldP spid="22" grpId="0"/>
      <p:bldP spid="23" grpId="0" animBg="1"/>
      <p:bldP spid="24" grpId="0" animBg="1"/>
      <p:bldP spid="2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1340302"/>
            <a:ext cx="8337914" cy="1785104"/>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v→w</a:t>
            </a:r>
            <a:r>
              <a:rPr lang="en-US" dirty="0">
                <a:solidFill>
                  <a:schemeClr val="accent1"/>
                </a:solidFill>
                <a:latin typeface="Arial" panose="020B0604020202020204" pitchFamily="34" charset="0"/>
                <a:cs typeface="Arial" panose="020B0604020202020204" pitchFamily="34" charset="0"/>
              </a:rPr>
              <a:t>. (basic of building SPT)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 is last edge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v→w</a:t>
            </a:r>
            <a:r>
              <a:rPr lang="en-US" dirty="0">
                <a:latin typeface="Arial" panose="020B0604020202020204" pitchFamily="34" charset="0"/>
                <a:cs typeface="Arial" panose="020B0604020202020204" pitchFamily="34" charset="0"/>
              </a:rPr>
              <a:t> gives shorter path to w through v,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and </a:t>
            </a: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226704" y="5688943"/>
            <a:ext cx="1292421" cy="502294"/>
          </a:xfrm>
          <a:prstGeom prst="rect">
            <a:avLst/>
          </a:prstGeom>
        </p:spPr>
        <p:txBody>
          <a:bodyPr vert="horz" wrap="square" lIns="0" tIns="8930" rIns="0" bIns="0" rtlCol="0">
            <a:spAutoFit/>
          </a:bodyPr>
          <a:lstStyle/>
          <a:p>
            <a:pPr marR="3572" indent="149120">
              <a:lnSpc>
                <a:spcPct val="119800"/>
              </a:lnSpc>
              <a:spcBef>
                <a:spcPts val="70"/>
              </a:spcBef>
            </a:pPr>
            <a:r>
              <a:rPr sz="1400" dirty="0">
                <a:solidFill>
                  <a:srgbClr val="8D3124"/>
                </a:solidFill>
                <a:latin typeface="Arial" panose="020B0604020202020204" pitchFamily="34" charset="0"/>
                <a:cs typeface="Arial" panose="020B0604020202020204" pitchFamily="34" charset="0"/>
              </a:rPr>
              <a:t>black edge</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are in </a:t>
            </a:r>
            <a:r>
              <a:rPr sz="1400" dirty="0" err="1">
                <a:solidFill>
                  <a:srgbClr val="8D3124"/>
                </a:solidFill>
                <a:latin typeface="Arial" panose="020B0604020202020204" pitchFamily="34" charset="0"/>
                <a:cs typeface="Arial" panose="020B0604020202020204" pitchFamily="34" charset="0"/>
              </a:rPr>
              <a:t>edgeTo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t>
            </a:r>
          </a:p>
        </p:txBody>
      </p:sp>
      <p:sp>
        <p:nvSpPr>
          <p:cNvPr id="12" name="object 13">
            <a:extLst>
              <a:ext uri="{FF2B5EF4-FFF2-40B4-BE49-F238E27FC236}">
                <a16:creationId xmlns:a16="http://schemas.microsoft.com/office/drawing/2014/main" id="{937497ED-D1F0-6F44-9F74-3FE969ECB468}"/>
              </a:ext>
            </a:extLst>
          </p:cNvPr>
          <p:cNvSpPr/>
          <p:nvPr/>
        </p:nvSpPr>
        <p:spPr>
          <a:xfrm>
            <a:off x="941849" y="5137225"/>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2"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841811" y="3641719"/>
            <a:ext cx="2320721" cy="224461"/>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relax edge </a:t>
            </a:r>
            <a:r>
              <a:rPr sz="1400" dirty="0" err="1">
                <a:solidFill>
                  <a:srgbClr val="8D3124"/>
                </a:solidFill>
                <a:latin typeface="Arial" panose="020B0604020202020204" pitchFamily="34" charset="0"/>
                <a:cs typeface="Arial" panose="020B0604020202020204" pitchFamily="34" charset="0"/>
              </a:rPr>
              <a:t>v→w</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sz="1400" spc="80" dirty="0">
                <a:latin typeface="Arial" panose="020B0604020202020204" pitchFamily="34" charset="0"/>
                <a:cs typeface="Arial" panose="020B0604020202020204" pitchFamily="34" charset="0"/>
              </a:rPr>
              <a:t>v</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sz="1400" spc="91" dirty="0">
                <a:latin typeface="Trebuchet MS"/>
                <a:cs typeface="Trebuchet MS"/>
              </a:rPr>
              <a:t>w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20645" y="3128806"/>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edgeTo</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391856"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edgeTo</a:t>
            </a:r>
            <a:r>
              <a:rPr lang="en-US" sz="1600" dirty="0">
                <a:solidFill>
                  <a:srgbClr val="1B8E1D"/>
                </a:solidFill>
                <a:latin typeface="Times New Roman" panose="02020603050405020304" pitchFamily="18" charset="0"/>
                <a:cs typeface="Times New Roman" panose="02020603050405020304" pitchFamily="18" charset="0"/>
              </a:rPr>
              <a:t>[w] = v</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571999" y="5696181"/>
            <a:ext cx="4531279"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[w] = 7.2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[v] + </a:t>
            </a:r>
            <a:r>
              <a:rPr lang="en-US" dirty="0" err="1">
                <a:solidFill>
                  <a:schemeClr val="tx1"/>
                </a:solidFill>
                <a:latin typeface="Times New Roman" panose="02020603050405020304" pitchFamily="18" charset="0"/>
                <a:cs typeface="Times New Roman" panose="02020603050405020304" pitchFamily="18" charset="0"/>
              </a:rPr>
              <a:t>e.weight</a:t>
            </a:r>
            <a:r>
              <a:rPr lang="en-US" dirty="0">
                <a:solidFill>
                  <a:schemeClr val="tx1"/>
                </a:solidFill>
                <a:latin typeface="Times New Roman" panose="02020603050405020304" pitchFamily="18" charset="0"/>
                <a:cs typeface="Times New Roman" panose="02020603050405020304" pitchFamily="18" charset="0"/>
              </a:rPr>
              <a:t>()</a:t>
            </a:r>
          </a:p>
          <a:p>
            <a:r>
              <a:rPr lang="en-GB" dirty="0">
                <a:solidFill>
                  <a:schemeClr val="tx1"/>
                </a:solidFill>
                <a:latin typeface="Times New Roman" panose="02020603050405020304" pitchFamily="18" charset="0"/>
                <a:cs typeface="Times New Roman" panose="02020603050405020304" pitchFamily="18" charset="0"/>
              </a:rPr>
              <a:t>= 3.1+1.3 =</a:t>
            </a:r>
            <a:r>
              <a:rPr lang="en-US" dirty="0">
                <a:solidFill>
                  <a:schemeClr val="tx1"/>
                </a:solidFill>
                <a:latin typeface="Times New Roman" panose="02020603050405020304" pitchFamily="18" charset="0"/>
                <a:cs typeface="Times New Roman" panose="02020603050405020304" pitchFamily="18" charset="0"/>
              </a:rPr>
              <a:t> </a:t>
            </a:r>
            <a:r>
              <a:rPr lang="en-US" spc="60" dirty="0">
                <a:solidFill>
                  <a:schemeClr val="tx1"/>
                </a:solidFill>
                <a:latin typeface="Times New Roman" panose="02020603050405020304" pitchFamily="18" charset="0"/>
                <a:cs typeface="Times New Roman" panose="02020603050405020304" pitchFamily="18" charset="0"/>
              </a:rPr>
              <a:t>4.4</a:t>
            </a:r>
            <a:r>
              <a:rPr lang="en-US" dirty="0">
                <a:solidFill>
                  <a:schemeClr val="tx1"/>
                </a:solidFill>
                <a:latin typeface="Times New Roman" panose="02020603050405020304" pitchFamily="18" charset="0"/>
                <a:cs typeface="Times New Roman" panose="02020603050405020304" pitchFamily="18" charset="0"/>
              </a:rPr>
              <a:t> </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[w]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[v] + </a:t>
            </a:r>
            <a:r>
              <a:rPr lang="en-US" dirty="0" err="1">
                <a:solidFill>
                  <a:schemeClr val="tx1"/>
                </a:solidFill>
                <a:latin typeface="Times New Roman" panose="02020603050405020304" pitchFamily="18" charset="0"/>
                <a:cs typeface="Times New Roman" panose="02020603050405020304" pitchFamily="18" charset="0"/>
              </a:rPr>
              <a:t>e.weight</a:t>
            </a:r>
            <a:r>
              <a:rPr lang="en-US" dirty="0">
                <a:solidFill>
                  <a:schemeClr val="tx1"/>
                </a:solidFill>
                <a:latin typeface="Times New Roman" panose="02020603050405020304" pitchFamily="18" charset="0"/>
                <a:cs typeface="Times New Roman" panose="02020603050405020304" pitchFamily="18" charset="0"/>
              </a:rPr>
              <a:t>() = 4.4</a:t>
            </a: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1015068" y="1224691"/>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1384363" y="1250533"/>
            <a:ext cx="4013003" cy="1935186"/>
          </a:xfrm>
          <a:prstGeom prst="rect">
            <a:avLst/>
          </a:prstGeom>
        </p:spPr>
        <p:txBody>
          <a:bodyPr vert="horz" wrap="square" lIns="0" tIns="8930" rIns="0" bIns="0" rtlCol="0">
            <a:spAutoFit/>
          </a:bodyPr>
          <a:lstStyle/>
          <a:p>
            <a:pPr>
              <a:spcBef>
                <a:spcPts val="300"/>
              </a:spcBef>
              <a:spcAft>
                <a:spcPts val="300"/>
              </a:spcAft>
            </a:pPr>
            <a:r>
              <a:rPr sz="1600" b="1"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b="1" dirty="0">
                <a:solidFill>
                  <a:srgbClr val="8D3124"/>
                </a:solidFill>
                <a:latin typeface="Times New Roman" panose="02020603050405020304" pitchFamily="18" charset="0"/>
                <a:cs typeface="Times New Roman" panose="02020603050405020304" pitchFamily="18" charset="0"/>
              </a:rPr>
              <a:t> </a:t>
            </a:r>
            <a:r>
              <a:rPr sz="1600" b="1" dirty="0">
                <a:solidFill>
                  <a:srgbClr val="8D3124"/>
                </a:solidFill>
                <a:latin typeface="Times New Roman" panose="02020603050405020304" pitchFamily="18" charset="0"/>
                <a:cs typeface="Times New Roman" panose="02020603050405020304" pitchFamily="18" charset="0"/>
              </a:rPr>
              <a:t>s)</a:t>
            </a:r>
            <a:endParaRPr lang="en-US" sz="1600" b="1"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edgeTo</a:t>
            </a:r>
            <a:r>
              <a:rPr lang="en-US" sz="1600" b="1"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	- Relax any edge. </a:t>
            </a:r>
            <a:endParaRPr lang="en-US" sz="1600" b="1"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is last edge on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nonnegative weights,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Topological sort algorithm. (</a:t>
            </a:r>
            <a:r>
              <a:rPr lang="en-US" sz="1600" dirty="0">
                <a:solidFill>
                  <a:srgbClr val="C00000"/>
                </a:solidFill>
                <a:latin typeface="Arial" panose="020B0604020202020204" pitchFamily="34" charset="0"/>
                <a:cs typeface="Arial" panose="020B0604020202020204" pitchFamily="34" charset="0"/>
              </a:rPr>
              <a:t>no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Bellman–Ford algorithm. (</a:t>
            </a:r>
            <a:r>
              <a:rPr lang="en-US" sz="1600" dirty="0">
                <a:solidFill>
                  <a:srgbClr val="C00000"/>
                </a:solidFill>
                <a:latin typeface="Arial" panose="020B0604020202020204" pitchFamily="34" charset="0"/>
                <a:cs typeface="Arial" panose="020B0604020202020204" pitchFamily="34" charset="0"/>
              </a:rPr>
              <a:t>no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1098089" y="1579136"/>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1098089" y="3239457"/>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t>Dijkstra's Algorithm</a:t>
            </a:r>
            <a:endParaRPr lang="en-SE" dirty="0"/>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p:txBody>
          <a:bodyPr>
            <a:normAutofit fontScale="92500"/>
          </a:bodyPr>
          <a:lstStyle/>
          <a:p>
            <a:r>
              <a:rPr lang="en-GB" dirty="0"/>
              <a:t>Initialization:</a:t>
            </a:r>
          </a:p>
          <a:p>
            <a:pPr lvl="1"/>
            <a:r>
              <a:rPr lang="en-GB" dirty="0"/>
              <a:t>Set the distance to the source node as 0 and to all other nodes as infinity.</a:t>
            </a:r>
          </a:p>
          <a:p>
            <a:pPr lvl="1"/>
            <a:r>
              <a:rPr lang="en-GB" dirty="0"/>
              <a:t>Mark all nodes as unvisited and store them in a priority queue.</a:t>
            </a:r>
          </a:p>
          <a:p>
            <a:r>
              <a:rPr lang="en-GB" dirty="0"/>
              <a:t>Main Loop:</a:t>
            </a:r>
          </a:p>
          <a:p>
            <a:pPr lvl="1"/>
            <a:r>
              <a:rPr lang="en-GB" dirty="0"/>
              <a:t>Extract the unvisited node with the smallest known distance from the queue.</a:t>
            </a:r>
          </a:p>
          <a:p>
            <a:pPr lvl="1"/>
            <a:r>
              <a:rPr lang="en-GB" dirty="0"/>
              <a:t>For each </a:t>
            </a:r>
            <a:r>
              <a:rPr lang="en-GB" dirty="0" err="1"/>
              <a:t>neighboring</a:t>
            </a:r>
            <a:r>
              <a:rPr lang="en-GB" dirty="0"/>
              <a:t> node, calculate its tentative distance through the current node. If this distance is smaller than the previously recorded distance, update it.</a:t>
            </a:r>
          </a:p>
          <a:p>
            <a:pPr lvl="1"/>
            <a:r>
              <a:rPr lang="en-GB" dirty="0"/>
              <a:t>Mark the current node as visited once all its </a:t>
            </a:r>
            <a:r>
              <a:rPr lang="en-GB" dirty="0" err="1"/>
              <a:t>neighbors</a:t>
            </a:r>
            <a:r>
              <a:rPr lang="en-GB" dirty="0"/>
              <a:t> are processed.</a:t>
            </a:r>
          </a:p>
          <a:p>
            <a:r>
              <a:rPr lang="en-GB" dirty="0"/>
              <a:t>Termination:</a:t>
            </a:r>
          </a:p>
          <a:p>
            <a:pPr lvl="1"/>
            <a:r>
              <a:rPr lang="en-GB" dirty="0"/>
              <a:t>The algorithm continues until all reachable nodes are visited, or until the shortest path to a specific destination is found.</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0B0EC-50DF-3828-8201-175BE9E521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FEBAB-901C-8CC9-D884-E8D0BE9DD83D}"/>
              </a:ext>
            </a:extLst>
          </p:cNvPr>
          <p:cNvSpPr>
            <a:spLocks noGrp="1"/>
          </p:cNvSpPr>
          <p:nvPr>
            <p:ph type="title"/>
          </p:nvPr>
        </p:nvSpPr>
        <p:spPr/>
        <p:txBody>
          <a:bodyPr/>
          <a:lstStyle/>
          <a:p>
            <a:r>
              <a:rPr lang="en-US" dirty="0"/>
              <a:t>Video Tutorial</a:t>
            </a:r>
            <a:endParaRPr lang="en-SE" dirty="0"/>
          </a:p>
        </p:txBody>
      </p:sp>
      <p:sp>
        <p:nvSpPr>
          <p:cNvPr id="3" name="Content Placeholder 2">
            <a:extLst>
              <a:ext uri="{FF2B5EF4-FFF2-40B4-BE49-F238E27FC236}">
                <a16:creationId xmlns:a16="http://schemas.microsoft.com/office/drawing/2014/main" id="{E985AD2F-CBD0-DA51-08B5-9ACAC3F7CC88}"/>
              </a:ext>
            </a:extLst>
          </p:cNvPr>
          <p:cNvSpPr>
            <a:spLocks noGrp="1"/>
          </p:cNvSpPr>
          <p:nvPr>
            <p:ph idx="1"/>
          </p:nvPr>
        </p:nvSpPr>
        <p:spPr/>
        <p:txBody>
          <a:bodyPr/>
          <a:lstStyle/>
          <a:p>
            <a:r>
              <a:rPr lang="en-GB" dirty="0"/>
              <a:t>The following lecture slides are based on this video:</a:t>
            </a:r>
          </a:p>
          <a:p>
            <a:r>
              <a:rPr lang="en-GB" dirty="0" err="1"/>
              <a:t>Dijkstras</a:t>
            </a:r>
            <a:r>
              <a:rPr lang="en-GB" dirty="0"/>
              <a:t> Shortest Path Algorithm Explained | With Example | Graph Theory</a:t>
            </a:r>
          </a:p>
          <a:p>
            <a:pPr lvl="1"/>
            <a:r>
              <a:rPr lang="en-GB" dirty="0">
                <a:hlinkClick r:id="rId2"/>
              </a:rPr>
              <a:t>https://www.youtube.com/watch?v=bZkzH5x0SKU</a:t>
            </a:r>
            <a:r>
              <a:rPr lang="en-GB" dirty="0"/>
              <a:t> </a:t>
            </a:r>
          </a:p>
        </p:txBody>
      </p:sp>
    </p:spTree>
    <p:extLst>
      <p:ext uri="{BB962C8B-B14F-4D97-AF65-F5344CB8AC3E}">
        <p14:creationId xmlns:p14="http://schemas.microsoft.com/office/powerpoint/2010/main" val="226534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ags/tag5.xml><?xml version="1.0" encoding="utf-8"?>
<p:tagLst xmlns:a="http://schemas.openxmlformats.org/drawingml/2006/main" xmlns:r="http://schemas.openxmlformats.org/officeDocument/2006/relationships" xmlns:p="http://schemas.openxmlformats.org/presentationml/2006/main">
  <p:tag name="HIGHLIGHTER" val="false"/>
</p:tagLst>
</file>

<file path=ppt/tags/tag6.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41035</TotalTime>
  <Words>3989</Words>
  <Application>Microsoft Office PowerPoint</Application>
  <PresentationFormat>On-screen Show (4:3)</PresentationFormat>
  <Paragraphs>575</Paragraphs>
  <Slides>38</Slides>
  <Notes>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38</vt:i4>
      </vt:variant>
    </vt:vector>
  </HeadingPairs>
  <TitlesOfParts>
    <vt:vector size="53" baseType="lpstr">
      <vt:lpstr>DejaVu Sans</vt:lpstr>
      <vt:lpstr>DejaVu Sans Mono</vt:lpstr>
      <vt:lpstr>LucidaGrande</vt:lpstr>
      <vt:lpstr>Menlo</vt:lpstr>
      <vt:lpstr>System Font Regular</vt:lpstr>
      <vt:lpstr>Arial</vt:lpstr>
      <vt:lpstr>Calibri</vt:lpstr>
      <vt:lpstr>Cambria Math</vt:lpstr>
      <vt:lpstr>Helvetica</vt:lpstr>
      <vt:lpstr>Nunito</vt:lpstr>
      <vt:lpstr>Times</vt:lpstr>
      <vt:lpstr>Times New Roman</vt:lpstr>
      <vt:lpstr>Trebuchet MS</vt:lpstr>
      <vt:lpstr>Wingdings</vt:lpstr>
      <vt:lpstr>Office Theme</vt:lpstr>
      <vt:lpstr>Lecture 5.0 Shortest Paths</vt:lpstr>
      <vt:lpstr>Lecture Goals</vt:lpstr>
      <vt:lpstr>Shortest Paths in an Edge-weighted Digraph</vt:lpstr>
      <vt:lpstr>Data Structures for Single-source Shortest Paths</vt:lpstr>
      <vt:lpstr>Edge Relaxation</vt:lpstr>
      <vt:lpstr>Generic Shortest-paths Algorithm</vt:lpstr>
      <vt:lpstr>Dijkstra's Algorithm</vt:lpstr>
      <vt:lpstr>Video Tutorial</vt:lpstr>
      <vt:lpstr>Example Graph</vt:lpstr>
      <vt:lpstr>Initialize</vt:lpstr>
      <vt:lpstr>Visit Node A</vt:lpstr>
      <vt:lpstr>Visit Node B</vt:lpstr>
      <vt:lpstr>Visit Node D</vt:lpstr>
      <vt:lpstr>Visit Node E</vt:lpstr>
      <vt:lpstr>Visit Node F</vt:lpstr>
      <vt:lpstr>End of Algorithm</vt:lpstr>
      <vt:lpstr>Getting the Shortest Path from A to C</vt:lpstr>
      <vt:lpstr>Dijkstra’s Algorithm 2nd Example</vt:lpstr>
      <vt:lpstr>Dijkstra’s Algorithm 3rd Example</vt:lpstr>
      <vt:lpstr>PowerPoint Presentation</vt:lpstr>
      <vt:lpstr>PowerPoint Presentation</vt:lpstr>
      <vt:lpstr>PowerPoint Presentation</vt:lpstr>
      <vt:lpstr>Dijkstra’s Algorithm: Correctness Proof</vt:lpstr>
      <vt:lpstr>Quiz: Dijstra’s Algorithm</vt:lpstr>
      <vt:lpstr>Bellman-Ford Algorithm</vt:lpstr>
      <vt:lpstr>Bellman-Ford Algorithm Proof of Correctness</vt:lpstr>
      <vt:lpstr>Bellman-Ford Algorithm Example</vt:lpstr>
      <vt:lpstr>Bellman-Ford Algorithm Visualization</vt:lpstr>
      <vt:lpstr>Dijkstra's Algorithm vs. Bellman-Ford Algorithm</vt:lpstr>
      <vt:lpstr>Time complexity of Bellman-Ford </vt:lpstr>
      <vt:lpstr>Quiz</vt:lpstr>
      <vt:lpstr>Quiz</vt:lpstr>
      <vt:lpstr>Quiz</vt:lpstr>
      <vt:lpstr>Video Tutorials</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1185</cp:revision>
  <dcterms:created xsi:type="dcterms:W3CDTF">2018-08-13T22:58:39Z</dcterms:created>
  <dcterms:modified xsi:type="dcterms:W3CDTF">2024-11-03T23:20:13Z</dcterms:modified>
</cp:coreProperties>
</file>